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8" r:id="rId3"/>
    <p:sldId id="266" r:id="rId4"/>
    <p:sldId id="260" r:id="rId5"/>
    <p:sldId id="262" r:id="rId6"/>
    <p:sldId id="281" r:id="rId7"/>
    <p:sldId id="264" r:id="rId8"/>
    <p:sldId id="280" r:id="rId9"/>
    <p:sldId id="276" r:id="rId10"/>
    <p:sldId id="277" r:id="rId11"/>
    <p:sldId id="278" r:id="rId12"/>
    <p:sldId id="282" r:id="rId13"/>
    <p:sldId id="268" r:id="rId14"/>
    <p:sldId id="269" r:id="rId15"/>
    <p:sldId id="271" r:id="rId16"/>
    <p:sldId id="272" r:id="rId17"/>
    <p:sldId id="273" r:id="rId18"/>
    <p:sldId id="274" r:id="rId19"/>
    <p:sldId id="275" r:id="rId20"/>
    <p:sldId id="279" r:id="rId21"/>
    <p:sldId id="26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747" autoAdjust="0"/>
  </p:normalViewPr>
  <p:slideViewPr>
    <p:cSldViewPr>
      <p:cViewPr varScale="1">
        <p:scale>
          <a:sx n="72" d="100"/>
          <a:sy n="72" d="100"/>
        </p:scale>
        <p:origin x="-7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6DB0CD-605B-4FEC-A004-F16C41592B22}" type="datetimeFigureOut">
              <a:rPr lang="en-GB" smtClean="0"/>
              <a:t>20/11/2015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4F521A-511D-4C0A-B9BD-82667ED84EFA}" type="slidenum">
              <a:rPr lang="en-GB" smtClean="0"/>
              <a:t>‹#›</a:t>
            </a:fld>
            <a:endParaRPr lang="en-GB"/>
          </a:p>
        </p:txBody>
      </p:sp>
    </p:spTree>
    <p:extLst>
      <p:ext uri="{BB962C8B-B14F-4D97-AF65-F5344CB8AC3E}">
        <p14:creationId xmlns:p14="http://schemas.microsoft.com/office/powerpoint/2010/main" val="3258558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El tiempo es un recurso </a:t>
            </a:r>
            <a:r>
              <a:rPr lang="es-ES" dirty="0" err="1" smtClean="0"/>
              <a:t>limirado</a:t>
            </a:r>
            <a:r>
              <a:rPr lang="es-ES" dirty="0" smtClean="0"/>
              <a:t>. No tenemos todo el tiempo del mundo para que se desarrollen las partidas de Magic. Por</a:t>
            </a:r>
            <a:r>
              <a:rPr lang="es-ES" baseline="0" dirty="0" smtClean="0"/>
              <a:t> ello se limita el tiempo de ronda a uno fijo.</a:t>
            </a:r>
          </a:p>
          <a:p>
            <a:endParaRPr lang="es-ES" baseline="0" dirty="0" smtClean="0"/>
          </a:p>
          <a:p>
            <a:r>
              <a:rPr lang="es-ES" baseline="0" dirty="0" smtClean="0"/>
              <a:t>El tiempo de ronda es compartido: ambos jugadores tienen que usarlo, de una forma equitativa. Un jugador no puede hacer uso de la mayoría del tiempo mientras el otro simplemente mira.</a:t>
            </a:r>
          </a:p>
          <a:p>
            <a:endParaRPr lang="es-ES" baseline="0" dirty="0" smtClean="0"/>
          </a:p>
          <a:p>
            <a:r>
              <a:rPr lang="es-ES" baseline="0" dirty="0" smtClean="0"/>
              <a:t>Aquí se presentan varios problemas:</a:t>
            </a:r>
          </a:p>
          <a:p>
            <a:pPr marL="171450" indent="-171450">
              <a:buFontTx/>
              <a:buChar char="-"/>
            </a:pPr>
            <a:r>
              <a:rPr lang="es-ES" baseline="0" dirty="0" smtClean="0"/>
              <a:t>Hay mazos que usan más tiempo que otros (combo), aunque sea en ciertos momentos de la partida.</a:t>
            </a:r>
          </a:p>
          <a:p>
            <a:pPr marL="171450" indent="-171450">
              <a:buFontTx/>
              <a:buChar char="-"/>
            </a:pPr>
            <a:r>
              <a:rPr lang="es-ES" baseline="0" dirty="0" smtClean="0"/>
              <a:t>Hay jugadores que no saben muy bien jugar su mazo</a:t>
            </a:r>
          </a:p>
          <a:p>
            <a:pPr marL="171450" indent="-171450">
              <a:buFontTx/>
              <a:buChar char="-"/>
            </a:pPr>
            <a:r>
              <a:rPr lang="es-ES" baseline="0" dirty="0" smtClean="0"/>
              <a:t>Las partidas se estancan y hacen más difícil la toma de decisiones</a:t>
            </a:r>
          </a:p>
          <a:p>
            <a:pPr marL="171450" indent="-171450">
              <a:buFontTx/>
              <a:buChar char="-"/>
            </a:pPr>
            <a:r>
              <a:rPr lang="es-ES" baseline="0" dirty="0" smtClean="0"/>
              <a:t>Algún jugador puede perder tiempo adrede.</a:t>
            </a:r>
            <a:endParaRPr lang="en-GB" dirty="0"/>
          </a:p>
        </p:txBody>
      </p:sp>
      <p:sp>
        <p:nvSpPr>
          <p:cNvPr id="4" name="Slide Number Placeholder 3"/>
          <p:cNvSpPr>
            <a:spLocks noGrp="1"/>
          </p:cNvSpPr>
          <p:nvPr>
            <p:ph type="sldNum" sz="quarter" idx="10"/>
          </p:nvPr>
        </p:nvSpPr>
        <p:spPr/>
        <p:txBody>
          <a:bodyPr/>
          <a:lstStyle/>
          <a:p>
            <a:fld id="{274F521A-511D-4C0A-B9BD-82667ED84EFA}" type="slidenum">
              <a:rPr lang="en-GB" smtClean="0"/>
              <a:t>2</a:t>
            </a:fld>
            <a:endParaRPr lang="en-GB"/>
          </a:p>
        </p:txBody>
      </p:sp>
    </p:spTree>
    <p:extLst>
      <p:ext uri="{BB962C8B-B14F-4D97-AF65-F5344CB8AC3E}">
        <p14:creationId xmlns:p14="http://schemas.microsoft.com/office/powerpoint/2010/main" val="690316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Para intentar controlar que el uso del tiempo sea equitativo se</a:t>
            </a:r>
            <a:r>
              <a:rPr lang="es-ES" baseline="0" dirty="0" smtClean="0"/>
              <a:t> han planteado diferentes soluciones:</a:t>
            </a:r>
          </a:p>
          <a:p>
            <a:pPr marL="171450" indent="-171450">
              <a:buFontTx/>
              <a:buChar char="-"/>
            </a:pPr>
            <a:r>
              <a:rPr lang="es-ES" baseline="0" dirty="0" smtClean="0"/>
              <a:t>Reloj de ajedrez. Es inviable porque</a:t>
            </a:r>
          </a:p>
          <a:p>
            <a:pPr marL="628650" lvl="1" indent="-171450">
              <a:buFontTx/>
              <a:buChar char="-"/>
            </a:pPr>
            <a:r>
              <a:rPr lang="es-ES" baseline="0" dirty="0" smtClean="0"/>
              <a:t>Muy caro para el TO invertir en ellos</a:t>
            </a:r>
          </a:p>
          <a:p>
            <a:pPr marL="628650" lvl="1" indent="-171450">
              <a:buFontTx/>
              <a:buChar char="-"/>
            </a:pPr>
            <a:r>
              <a:rPr lang="es-ES" baseline="0" dirty="0" smtClean="0"/>
              <a:t>Se pierde mucho tiempo en darle al reloj. Se calcula que un tercio del tiempo usado se iría en usar el reloj. ¿Habéis pensado en la cantidad de veces que se pasa prioridad? Esto no es el MOL.</a:t>
            </a:r>
          </a:p>
          <a:p>
            <a:pPr marL="171450" lvl="0" indent="-171450">
              <a:buFontTx/>
              <a:buChar char="-"/>
            </a:pPr>
            <a:r>
              <a:rPr lang="es-ES" baseline="0" dirty="0" smtClean="0"/>
              <a:t>El tiempo máximo de jugada también es inviable. Habría que estar en cada mesa con un cronómetro. Además, la definición debería ser lo suficiente general para cubrir todos los casos particulares, y ahí es donde perdería su utilidad. ¿Cuánto para el ataque? ¿Influye si es T1 o T7? ¿Cuánto influye el estado de la mesa y el número de vidas?</a:t>
            </a:r>
          </a:p>
          <a:p>
            <a:pPr marL="171450" lvl="0" indent="-171450">
              <a:buFontTx/>
              <a:buChar char="-"/>
            </a:pPr>
            <a:endParaRPr lang="es-ES" baseline="0" dirty="0" smtClean="0"/>
          </a:p>
          <a:p>
            <a:pPr marL="0" lvl="0" indent="0">
              <a:buFontTx/>
              <a:buNone/>
            </a:pPr>
            <a:r>
              <a:rPr lang="es-ES" baseline="0" dirty="0" smtClean="0"/>
              <a:t>Lo único que podemos hacer es seguir “estimando” si el tiempo usado es razonable. Si no lo es, el jugador está jugando lento.</a:t>
            </a:r>
          </a:p>
        </p:txBody>
      </p:sp>
      <p:sp>
        <p:nvSpPr>
          <p:cNvPr id="4" name="Slide Number Placeholder 3"/>
          <p:cNvSpPr>
            <a:spLocks noGrp="1"/>
          </p:cNvSpPr>
          <p:nvPr>
            <p:ph type="sldNum" sz="quarter" idx="10"/>
          </p:nvPr>
        </p:nvSpPr>
        <p:spPr/>
        <p:txBody>
          <a:bodyPr/>
          <a:lstStyle/>
          <a:p>
            <a:fld id="{274F521A-511D-4C0A-B9BD-82667ED84EFA}" type="slidenum">
              <a:rPr lang="en-GB" smtClean="0"/>
              <a:t>3</a:t>
            </a:fld>
            <a:endParaRPr lang="en-GB"/>
          </a:p>
        </p:txBody>
      </p:sp>
    </p:spTree>
    <p:extLst>
      <p:ext uri="{BB962C8B-B14F-4D97-AF65-F5344CB8AC3E}">
        <p14:creationId xmlns:p14="http://schemas.microsoft.com/office/powerpoint/2010/main" val="1624801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Veamos cuál es la definición</a:t>
            </a:r>
            <a:r>
              <a:rPr lang="es-ES" baseline="0" dirty="0" smtClean="0"/>
              <a:t> que nos da la IPG.</a:t>
            </a:r>
          </a:p>
          <a:p>
            <a:pPr marL="171450" indent="-171450">
              <a:buFont typeface="Wingdings"/>
              <a:buChar char="à"/>
            </a:pPr>
            <a:r>
              <a:rPr lang="es-ES" baseline="0" dirty="0" smtClean="0">
                <a:sym typeface="Wingdings" panose="05000000000000000000" pitchFamily="2" charset="2"/>
              </a:rPr>
              <a:t>Definición.</a:t>
            </a:r>
          </a:p>
          <a:p>
            <a:pPr marL="171450" indent="-171450">
              <a:buFont typeface="Wingdings"/>
              <a:buChar char="à"/>
            </a:pPr>
            <a:endParaRPr lang="es-ES" baseline="0" dirty="0" smtClean="0">
              <a:sym typeface="Wingdings" panose="05000000000000000000" pitchFamily="2" charset="2"/>
            </a:endParaRPr>
          </a:p>
          <a:p>
            <a:pPr marL="0" indent="0">
              <a:buFont typeface="Wingdings"/>
              <a:buNone/>
            </a:pPr>
            <a:r>
              <a:rPr lang="es-ES" baseline="0" dirty="0" smtClean="0">
                <a:sym typeface="Wingdings" panose="05000000000000000000" pitchFamily="2" charset="2"/>
              </a:rPr>
              <a:t>Remarcando las dos partes cruciales:</a:t>
            </a:r>
          </a:p>
          <a:p>
            <a:pPr marL="171450" indent="-171450">
              <a:buFontTx/>
              <a:buChar char="-"/>
            </a:pPr>
            <a:r>
              <a:rPr lang="es-ES" baseline="0" dirty="0" smtClean="0">
                <a:sym typeface="Wingdings" panose="05000000000000000000" pitchFamily="2" charset="2"/>
              </a:rPr>
              <a:t>El jugador usa más tiempo del que se considera razonable para realizar las acciones de juego. ¿Ejemplo?</a:t>
            </a:r>
          </a:p>
          <a:p>
            <a:pPr marL="171450" indent="-171450">
              <a:buFontTx/>
              <a:buChar char="-"/>
            </a:pPr>
            <a:r>
              <a:rPr lang="es-ES" baseline="0" dirty="0" smtClean="0">
                <a:sym typeface="Wingdings" panose="05000000000000000000" pitchFamily="2" charset="2"/>
              </a:rPr>
              <a:t>(P.ej. Tirarse un rato pensando qué carta descartar después de activar la habilidad de </a:t>
            </a:r>
            <a:r>
              <a:rPr lang="es-ES" baseline="0" dirty="0" err="1" smtClean="0">
                <a:sym typeface="Wingdings" panose="05000000000000000000" pitchFamily="2" charset="2"/>
              </a:rPr>
              <a:t>Jace</a:t>
            </a:r>
            <a:r>
              <a:rPr lang="es-ES" baseline="0" dirty="0" smtClean="0">
                <a:sym typeface="Wingdings" panose="05000000000000000000" pitchFamily="2" charset="2"/>
              </a:rPr>
              <a:t> ya que todas las cartas parecen buenas)</a:t>
            </a:r>
          </a:p>
          <a:p>
            <a:pPr marL="171450" indent="-171450">
              <a:buFontTx/>
              <a:buChar char="-"/>
            </a:pPr>
            <a:r>
              <a:rPr lang="es-ES" baseline="0" dirty="0" smtClean="0">
                <a:sym typeface="Wingdings" panose="05000000000000000000" pitchFamily="2" charset="2"/>
              </a:rPr>
              <a:t>Ejecutar un bucle sin decir exactamente el número de interacciones exactas. ¿Ejemplo?</a:t>
            </a:r>
          </a:p>
          <a:p>
            <a:pPr marL="0" indent="0">
              <a:buFontTx/>
              <a:buNone/>
            </a:pPr>
            <a:r>
              <a:rPr lang="es-ES" dirty="0" smtClean="0"/>
              <a:t>(P.ej. Intentar</a:t>
            </a:r>
            <a:r>
              <a:rPr lang="es-ES" baseline="0" dirty="0" smtClean="0"/>
              <a:t> </a:t>
            </a:r>
            <a:r>
              <a:rPr lang="es-ES" baseline="0" dirty="0" err="1" smtClean="0"/>
              <a:t>deckear</a:t>
            </a:r>
            <a:r>
              <a:rPr lang="es-ES" baseline="0" dirty="0" smtClean="0"/>
              <a:t> al oponente con </a:t>
            </a:r>
            <a:r>
              <a:rPr lang="es-ES" baseline="0" dirty="0" err="1" smtClean="0"/>
              <a:t>Muela+Pintor</a:t>
            </a:r>
            <a:r>
              <a:rPr lang="es-ES" baseline="0" dirty="0" smtClean="0"/>
              <a:t> cuando el oponente tiene 2 </a:t>
            </a:r>
            <a:r>
              <a:rPr lang="es-ES" baseline="0" dirty="0" err="1" smtClean="0"/>
              <a:t>Emrakul</a:t>
            </a:r>
            <a:r>
              <a:rPr lang="es-ES" baseline="0" dirty="0" smtClean="0"/>
              <a:t> en el mazo)</a:t>
            </a:r>
          </a:p>
          <a:p>
            <a:pPr marL="0" indent="0">
              <a:buFontTx/>
              <a:buNone/>
            </a:pPr>
            <a:endParaRPr lang="es-ES" baseline="0" dirty="0" smtClean="0"/>
          </a:p>
          <a:p>
            <a:pPr marL="0" indent="0">
              <a:buFontTx/>
              <a:buNone/>
            </a:pPr>
            <a:r>
              <a:rPr lang="es-ES" baseline="0" dirty="0" smtClean="0"/>
              <a:t>Básicamente, será juego lento si usamos mucho tiempo durante la partida si ese tiempo es para no hacer nada o haciendo cosas que no llevan a ninguna parte: en ambos casos el juego no avanza.</a:t>
            </a:r>
          </a:p>
          <a:p>
            <a:pPr marL="0" indent="0">
              <a:buFontTx/>
              <a:buNone/>
            </a:pPr>
            <a:endParaRPr lang="es-ES" baseline="0" dirty="0" smtClean="0"/>
          </a:p>
          <a:p>
            <a:pPr marL="0" indent="0">
              <a:buFontTx/>
              <a:buNone/>
            </a:pPr>
            <a:r>
              <a:rPr lang="es-ES" baseline="0" dirty="0" smtClean="0"/>
              <a:t>Fijaos que jugar </a:t>
            </a:r>
            <a:r>
              <a:rPr lang="es-ES" baseline="0" dirty="0" err="1" smtClean="0"/>
              <a:t>Eggs</a:t>
            </a:r>
            <a:r>
              <a:rPr lang="es-ES" baseline="0" dirty="0" smtClean="0"/>
              <a:t> a un ritmo normal no es juego lento, siempre que se estén haciendo interacciones sin parar.</a:t>
            </a:r>
          </a:p>
          <a:p>
            <a:pPr marL="0" indent="0">
              <a:buFontTx/>
              <a:buNone/>
            </a:pPr>
            <a:endParaRPr lang="es-ES" baseline="0" dirty="0" smtClean="0"/>
          </a:p>
          <a:p>
            <a:pPr marL="0" indent="0">
              <a:buFontTx/>
              <a:buNone/>
            </a:pPr>
            <a:r>
              <a:rPr lang="es-ES" baseline="0" dirty="0" smtClean="0"/>
              <a:t>Otra cosa importante: es NO INTENCIONADO. Los jugadores pueden estar pensando, ser una jugada crucial, ser inexpertos… Todo ello razones para jugar lento sin ser intencionado. Si es intencionado, la infracción es otra: STALLING.</a:t>
            </a:r>
            <a:endParaRPr lang="en-GB" dirty="0"/>
          </a:p>
        </p:txBody>
      </p:sp>
      <p:sp>
        <p:nvSpPr>
          <p:cNvPr id="4" name="Slide Number Placeholder 3"/>
          <p:cNvSpPr>
            <a:spLocks noGrp="1"/>
          </p:cNvSpPr>
          <p:nvPr>
            <p:ph type="sldNum" sz="quarter" idx="10"/>
          </p:nvPr>
        </p:nvSpPr>
        <p:spPr/>
        <p:txBody>
          <a:bodyPr/>
          <a:lstStyle/>
          <a:p>
            <a:fld id="{274F521A-511D-4C0A-B9BD-82667ED84EFA}" type="slidenum">
              <a:rPr lang="en-GB" smtClean="0"/>
              <a:t>4</a:t>
            </a:fld>
            <a:endParaRPr lang="en-GB"/>
          </a:p>
        </p:txBody>
      </p:sp>
    </p:spTree>
    <p:extLst>
      <p:ext uri="{BB962C8B-B14F-4D97-AF65-F5344CB8AC3E}">
        <p14:creationId xmlns:p14="http://schemas.microsoft.com/office/powerpoint/2010/main" val="2463385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Si miramos la filosofía vemos que:</a:t>
            </a:r>
          </a:p>
          <a:p>
            <a:endParaRPr lang="es-ES" dirty="0" smtClean="0"/>
          </a:p>
          <a:p>
            <a:r>
              <a:rPr lang="es-ES" dirty="0" smtClean="0"/>
              <a:t>El jugador</a:t>
            </a:r>
            <a:r>
              <a:rPr lang="es-ES" baseline="0" dirty="0" smtClean="0"/>
              <a:t> es responsable de jugar rápido. </a:t>
            </a:r>
          </a:p>
          <a:p>
            <a:pPr marL="171450" indent="-171450">
              <a:buFontTx/>
              <a:buChar char="-"/>
            </a:pPr>
            <a:r>
              <a:rPr lang="es-ES" baseline="0" dirty="0" smtClean="0"/>
              <a:t>No saber jugar tu mazo no es culpa de tu oponente. </a:t>
            </a:r>
          </a:p>
          <a:p>
            <a:pPr marL="0" indent="0">
              <a:buFontTx/>
              <a:buNone/>
            </a:pPr>
            <a:r>
              <a:rPr lang="es-ES" baseline="0" dirty="0" smtClean="0"/>
              <a:t>Todos hemos visto a un jugador presentarse a un GPT con el mazo de control que le ha dejado su amigo (o de combo O.O). No lo ha jugado nunca y simplemente le han dado unas instrucciones del estilo “sí, lo que tienes que hacer es lanzar esto, con eso te buscas tal carta, junto a esta otra que te has buscado antes…). Esto va camino del desastre.</a:t>
            </a:r>
          </a:p>
          <a:p>
            <a:pPr marL="0" indent="0">
              <a:buFontTx/>
              <a:buNone/>
            </a:pPr>
            <a:r>
              <a:rPr lang="es-ES" baseline="0" dirty="0" smtClean="0"/>
              <a:t>Hay jugadores que tienen automatizados muchas jugadas de su mazo, otros (sobre todo con mazos más complicados) no y tienen que pensar en todo momento cuál es la jugada óptima. Si el pensar esto no se hace con rapidez, será juego lento.</a:t>
            </a:r>
          </a:p>
          <a:p>
            <a:pPr marL="0" indent="0">
              <a:buFontTx/>
              <a:buNone/>
            </a:pPr>
            <a:endParaRPr lang="es-ES" baseline="0" dirty="0" smtClean="0"/>
          </a:p>
          <a:p>
            <a:pPr marL="171450" indent="-171450">
              <a:buFontTx/>
              <a:buChar char="-"/>
            </a:pPr>
            <a:r>
              <a:rPr lang="es-ES" baseline="0" dirty="0" smtClean="0"/>
              <a:t>También hemos visto situaciones en las que la mesa está llena de criaturas por ambos bandos, mucho maná abierto y muchas cartas en la mano. Parece que le primero que ataque, pierde, así que los jugadores re-evalúan todos los turnos las posibilidades, contando los daños y eso. Pues si no ha habido un cambio significativo en el campo de batalla o con la carta que te acabas de robar… ¡la situación es la misma!</a:t>
            </a:r>
          </a:p>
          <a:p>
            <a:pPr marL="171450" indent="-171450">
              <a:buFontTx/>
              <a:buChar char="-"/>
            </a:pPr>
            <a:endParaRPr lang="es-ES" baseline="0" dirty="0" smtClean="0"/>
          </a:p>
          <a:p>
            <a:pPr marL="0" indent="0">
              <a:buFontTx/>
              <a:buNone/>
            </a:pPr>
            <a:r>
              <a:rPr lang="es-ES" baseline="0" dirty="0" smtClean="0"/>
              <a:t>Ahondamos en la cuestión de que el jugador puede estar jugando lento sin darse cuenta. La percepción del tiempo es diferente para cada uno. (Es uno de los grandes problemas de esta infracción: la subjetividad). Por eso solemos dar un AVISO antes de dar la infracción total. Muchas veces esto es suficiente para que el jugador reaccione y acelere.</a:t>
            </a:r>
            <a:endParaRPr lang="en-GB" dirty="0"/>
          </a:p>
        </p:txBody>
      </p:sp>
      <p:sp>
        <p:nvSpPr>
          <p:cNvPr id="4" name="Slide Number Placeholder 3"/>
          <p:cNvSpPr>
            <a:spLocks noGrp="1"/>
          </p:cNvSpPr>
          <p:nvPr>
            <p:ph type="sldNum" sz="quarter" idx="10"/>
          </p:nvPr>
        </p:nvSpPr>
        <p:spPr/>
        <p:txBody>
          <a:bodyPr/>
          <a:lstStyle/>
          <a:p>
            <a:fld id="{274F521A-511D-4C0A-B9BD-82667ED84EFA}" type="slidenum">
              <a:rPr lang="en-GB" smtClean="0"/>
              <a:t>5</a:t>
            </a:fld>
            <a:endParaRPr lang="en-GB"/>
          </a:p>
        </p:txBody>
      </p:sp>
    </p:spTree>
    <p:extLst>
      <p:ext uri="{BB962C8B-B14F-4D97-AF65-F5344CB8AC3E}">
        <p14:creationId xmlns:p14="http://schemas.microsoft.com/office/powerpoint/2010/main" val="435293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El tercero igual tenemos que investigarlo. Una charla con el jugador puede ser necesaria.</a:t>
            </a:r>
            <a:endParaRPr lang="en-GB" dirty="0"/>
          </a:p>
        </p:txBody>
      </p:sp>
      <p:sp>
        <p:nvSpPr>
          <p:cNvPr id="4" name="Slide Number Placeholder 3"/>
          <p:cNvSpPr>
            <a:spLocks noGrp="1"/>
          </p:cNvSpPr>
          <p:nvPr>
            <p:ph type="sldNum" sz="quarter" idx="10"/>
          </p:nvPr>
        </p:nvSpPr>
        <p:spPr/>
        <p:txBody>
          <a:bodyPr/>
          <a:lstStyle/>
          <a:p>
            <a:fld id="{274F521A-511D-4C0A-B9BD-82667ED84EFA}" type="slidenum">
              <a:rPr lang="en-GB" smtClean="0"/>
              <a:t>6</a:t>
            </a:fld>
            <a:endParaRPr lang="en-GB"/>
          </a:p>
        </p:txBody>
      </p:sp>
    </p:spTree>
    <p:extLst>
      <p:ext uri="{BB962C8B-B14F-4D97-AF65-F5344CB8AC3E}">
        <p14:creationId xmlns:p14="http://schemas.microsoft.com/office/powerpoint/2010/main" val="84837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Ahora viene el problema de cómo</a:t>
            </a:r>
            <a:r>
              <a:rPr lang="es-ES" baseline="0" dirty="0" smtClean="0"/>
              <a:t> arreglamos esto. ¿Cuánto tiempo ha tardado de más en tomar la decisión? ¿Ese tiempo es real? Quizás el árbitro hubiera tardado 1 minuto, un jugador experimentado 30 segundos… pero el infractor ha tardado 3 minutos. ¿Dónde ponemos el límite? No parece muy fácil hacer esto.</a:t>
            </a:r>
          </a:p>
          <a:p>
            <a:endParaRPr lang="es-ES" baseline="0" dirty="0" smtClean="0"/>
          </a:p>
          <a:p>
            <a:r>
              <a:rPr lang="es-ES" baseline="0" dirty="0" smtClean="0"/>
              <a:t>Así que lo que hacemos es dar DOS TURNOS EXTRA para el procedimiento de final de ronda. Así tendrán 5+2=7 turnos. (¿Si hubiera doble </a:t>
            </a:r>
            <a:r>
              <a:rPr lang="es-ES" baseline="0" dirty="0" err="1" smtClean="0"/>
              <a:t>Slow</a:t>
            </a:r>
            <a:r>
              <a:rPr lang="es-ES" baseline="0" dirty="0" smtClean="0"/>
              <a:t> Play?)</a:t>
            </a:r>
          </a:p>
          <a:p>
            <a:endParaRPr lang="es-ES" baseline="0" dirty="0" smtClean="0"/>
          </a:p>
          <a:p>
            <a:r>
              <a:rPr lang="es-ES" baseline="0" dirty="0" smtClean="0"/>
              <a:t>Si el Juego Lento lo sancionamos durante los turnos extra o en una ronda sin tiempo (¿ejemplo?), se sigue dando el </a:t>
            </a:r>
            <a:r>
              <a:rPr lang="es-ES" baseline="0" dirty="0" err="1" smtClean="0"/>
              <a:t>warning</a:t>
            </a:r>
            <a:r>
              <a:rPr lang="es-ES" baseline="0" dirty="0" smtClean="0"/>
              <a:t> pero no se dan turnos extra.</a:t>
            </a:r>
            <a:endParaRPr lang="en-GB" dirty="0"/>
          </a:p>
        </p:txBody>
      </p:sp>
      <p:sp>
        <p:nvSpPr>
          <p:cNvPr id="4" name="Slide Number Placeholder 3"/>
          <p:cNvSpPr>
            <a:spLocks noGrp="1"/>
          </p:cNvSpPr>
          <p:nvPr>
            <p:ph type="sldNum" sz="quarter" idx="10"/>
          </p:nvPr>
        </p:nvSpPr>
        <p:spPr/>
        <p:txBody>
          <a:bodyPr/>
          <a:lstStyle/>
          <a:p>
            <a:fld id="{274F521A-511D-4C0A-B9BD-82667ED84EFA}" type="slidenum">
              <a:rPr lang="en-GB" smtClean="0"/>
              <a:t>7</a:t>
            </a:fld>
            <a:endParaRPr lang="en-GB"/>
          </a:p>
        </p:txBody>
      </p:sp>
    </p:spTree>
    <p:extLst>
      <p:ext uri="{BB962C8B-B14F-4D97-AF65-F5344CB8AC3E}">
        <p14:creationId xmlns:p14="http://schemas.microsoft.com/office/powerpoint/2010/main" val="84837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s-ES" dirty="0" smtClean="0"/>
              <a:t>N </a:t>
            </a:r>
            <a:r>
              <a:rPr lang="es-ES" dirty="0" err="1" smtClean="0"/>
              <a:t>ormalmente</a:t>
            </a:r>
            <a:r>
              <a:rPr lang="es-ES" dirty="0" smtClean="0"/>
              <a:t> un “necesito que tomes una decisión” es suficiente para que el jugador juegue a un ritmo</a:t>
            </a:r>
            <a:r>
              <a:rPr lang="es-ES" baseline="0" dirty="0" smtClean="0"/>
              <a:t> normal</a:t>
            </a:r>
          </a:p>
          <a:p>
            <a:pPr marL="171450" indent="-171450">
              <a:buFont typeface="Arial" charset="0"/>
              <a:buChar char="•"/>
            </a:pPr>
            <a:r>
              <a:rPr lang="es-ES" baseline="0" dirty="0" smtClean="0"/>
              <a:t>Si aún así sigue jugando lento: SANCIÓN y PEDIR que TOMEN UNA DECISIÓN.</a:t>
            </a:r>
          </a:p>
          <a:p>
            <a:pPr marL="171450" indent="-171450">
              <a:buFont typeface="Arial" charset="0"/>
              <a:buChar char="•"/>
            </a:pPr>
            <a:r>
              <a:rPr lang="es-ES" baseline="0" dirty="0" smtClean="0"/>
              <a:t>Si el jugador está pensando: NO INTERRUMPIRLE. Perderemos aún más tiempo porque tendrá que pensarlo otra vez todo. Esto con un poco de cuidado, que no se nos vaya a 10 minutos la pensada.</a:t>
            </a:r>
          </a:p>
          <a:p>
            <a:pPr marL="171450" indent="-171450">
              <a:buFont typeface="Arial" charset="0"/>
              <a:buChar char="•"/>
            </a:pPr>
            <a:r>
              <a:rPr lang="es-ES" dirty="0" smtClean="0"/>
              <a:t>No queremos</a:t>
            </a:r>
            <a:r>
              <a:rPr lang="es-ES" baseline="0" dirty="0" smtClean="0"/>
              <a:t> que el jugador use el tiempo en que vamos a buscar al HJ para pensar más. Que sigan jugando.</a:t>
            </a:r>
            <a:endParaRPr lang="en-GB" dirty="0"/>
          </a:p>
        </p:txBody>
      </p:sp>
      <p:sp>
        <p:nvSpPr>
          <p:cNvPr id="4" name="Slide Number Placeholder 3"/>
          <p:cNvSpPr>
            <a:spLocks noGrp="1"/>
          </p:cNvSpPr>
          <p:nvPr>
            <p:ph type="sldNum" sz="quarter" idx="10"/>
          </p:nvPr>
        </p:nvSpPr>
        <p:spPr/>
        <p:txBody>
          <a:bodyPr/>
          <a:lstStyle/>
          <a:p>
            <a:fld id="{274F521A-511D-4C0A-B9BD-82667ED84EFA}" type="slidenum">
              <a:rPr lang="en-GB" smtClean="0"/>
              <a:t>10</a:t>
            </a:fld>
            <a:endParaRPr lang="en-GB"/>
          </a:p>
        </p:txBody>
      </p:sp>
    </p:spTree>
    <p:extLst>
      <p:ext uri="{BB962C8B-B14F-4D97-AF65-F5344CB8AC3E}">
        <p14:creationId xmlns:p14="http://schemas.microsoft.com/office/powerpoint/2010/main" val="2041864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74F521A-511D-4C0A-B9BD-82667ED84EFA}" type="slidenum">
              <a:rPr lang="en-GB" smtClean="0"/>
              <a:t>11</a:t>
            </a:fld>
            <a:endParaRPr lang="en-GB"/>
          </a:p>
        </p:txBody>
      </p:sp>
    </p:spTree>
    <p:extLst>
      <p:ext uri="{BB962C8B-B14F-4D97-AF65-F5344CB8AC3E}">
        <p14:creationId xmlns:p14="http://schemas.microsoft.com/office/powerpoint/2010/main" val="1715272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Ejemplos:</a:t>
            </a:r>
          </a:p>
          <a:p>
            <a:pPr marL="171450" indent="-171450">
              <a:buFontTx/>
              <a:buChar char="-"/>
            </a:pPr>
            <a:r>
              <a:rPr lang="es-ES" dirty="0" smtClean="0"/>
              <a:t>Si el jugador está perdiendo tiempo adrede para</a:t>
            </a:r>
            <a:r>
              <a:rPr lang="es-ES" baseline="0" dirty="0" smtClean="0"/>
              <a:t> empatar la partida y va perdiendo la ronda… es juego lento.</a:t>
            </a:r>
          </a:p>
          <a:p>
            <a:pPr marL="171450" indent="-171450">
              <a:buFontTx/>
              <a:buChar char="-"/>
            </a:pPr>
            <a:r>
              <a:rPr lang="es-ES" baseline="0" dirty="0" smtClean="0"/>
              <a:t>Si el jugador está perdiendo tiempo sin darse cuenta, es juego lento aunque vaya ganando la ronda y el empate en la partida le permita ganar la ronda.</a:t>
            </a:r>
            <a:endParaRPr lang="en-GB" dirty="0"/>
          </a:p>
        </p:txBody>
      </p:sp>
      <p:sp>
        <p:nvSpPr>
          <p:cNvPr id="4" name="Slide Number Placeholder 3"/>
          <p:cNvSpPr>
            <a:spLocks noGrp="1"/>
          </p:cNvSpPr>
          <p:nvPr>
            <p:ph type="sldNum" sz="quarter" idx="10"/>
          </p:nvPr>
        </p:nvSpPr>
        <p:spPr/>
        <p:txBody>
          <a:bodyPr/>
          <a:lstStyle/>
          <a:p>
            <a:fld id="{274F521A-511D-4C0A-B9BD-82667ED84EFA}" type="slidenum">
              <a:rPr lang="en-GB" smtClean="0"/>
              <a:t>12</a:t>
            </a:fld>
            <a:endParaRPr lang="en-GB"/>
          </a:p>
        </p:txBody>
      </p:sp>
    </p:spTree>
    <p:extLst>
      <p:ext uri="{BB962C8B-B14F-4D97-AF65-F5344CB8AC3E}">
        <p14:creationId xmlns:p14="http://schemas.microsoft.com/office/powerpoint/2010/main" val="1715272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userDrawn="1"/>
        </p:nvCxnSpPr>
        <p:spPr>
          <a:xfrm>
            <a:off x="0" y="1447800"/>
            <a:ext cx="9144000" cy="0"/>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17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ES" dirty="0" smtClean="0"/>
              <a:t>Juego Lento</a:t>
            </a:r>
            <a:endParaRPr lang="en-GB" dirty="0"/>
          </a:p>
        </p:txBody>
      </p:sp>
      <p:sp>
        <p:nvSpPr>
          <p:cNvPr id="3" name="Subtitle 2"/>
          <p:cNvSpPr>
            <a:spLocks noGrp="1"/>
          </p:cNvSpPr>
          <p:nvPr>
            <p:ph type="subTitle" idx="1"/>
          </p:nvPr>
        </p:nvSpPr>
        <p:spPr/>
        <p:txBody>
          <a:bodyPr/>
          <a:lstStyle/>
          <a:p>
            <a:endParaRPr lang="en-GB"/>
          </a:p>
        </p:txBody>
      </p:sp>
      <p:sp>
        <p:nvSpPr>
          <p:cNvPr id="4" name="TextBox 3"/>
          <p:cNvSpPr txBox="1"/>
          <p:nvPr/>
        </p:nvSpPr>
        <p:spPr>
          <a:xfrm>
            <a:off x="4343400" y="6172200"/>
            <a:ext cx="3962400" cy="369332"/>
          </a:xfrm>
          <a:prstGeom prst="rect">
            <a:avLst/>
          </a:prstGeom>
          <a:noFill/>
        </p:spPr>
        <p:txBody>
          <a:bodyPr wrap="square" rtlCol="0">
            <a:spAutoFit/>
          </a:bodyPr>
          <a:lstStyle/>
          <a:p>
            <a:r>
              <a:rPr lang="es-ES" dirty="0" err="1" smtClean="0"/>
              <a:t>by</a:t>
            </a:r>
            <a:r>
              <a:rPr lang="es-ES" dirty="0" smtClean="0"/>
              <a:t> Antonio José Rodríguez Jiménez</a:t>
            </a:r>
            <a:endParaRPr lang="en-GB" dirty="0"/>
          </a:p>
        </p:txBody>
      </p:sp>
    </p:spTree>
    <p:extLst>
      <p:ext uri="{BB962C8B-B14F-4D97-AF65-F5344CB8AC3E}">
        <p14:creationId xmlns:p14="http://schemas.microsoft.com/office/powerpoint/2010/main" val="3281746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solidFill>
                  <a:schemeClr val="bg1"/>
                </a:solidFill>
              </a:rPr>
              <a:t>Cómo proceder ante esta infracción</a:t>
            </a:r>
            <a:endParaRPr lang="en-GB" dirty="0">
              <a:solidFill>
                <a:schemeClr val="bg1"/>
              </a:solidFill>
            </a:endParaRPr>
          </a:p>
        </p:txBody>
      </p:sp>
      <p:sp>
        <p:nvSpPr>
          <p:cNvPr id="3" name="Content Placeholder 2"/>
          <p:cNvSpPr>
            <a:spLocks noGrp="1"/>
          </p:cNvSpPr>
          <p:nvPr>
            <p:ph idx="1"/>
          </p:nvPr>
        </p:nvSpPr>
        <p:spPr>
          <a:xfrm>
            <a:off x="152400" y="1371600"/>
            <a:ext cx="8991600" cy="5257800"/>
          </a:xfrm>
        </p:spPr>
        <p:txBody>
          <a:bodyPr>
            <a:noAutofit/>
          </a:bodyPr>
          <a:lstStyle/>
          <a:p>
            <a:r>
              <a:rPr lang="es-ES" sz="2400" dirty="0" smtClean="0"/>
              <a:t>Solemos dar un aviso antes de que jueguen más rápido.</a:t>
            </a:r>
          </a:p>
          <a:p>
            <a:pPr marL="0" indent="0">
              <a:buNone/>
            </a:pPr>
            <a:r>
              <a:rPr lang="es-ES" sz="2400" dirty="0" smtClean="0"/>
              <a:t>	“Necesito que juegues más rápido”</a:t>
            </a:r>
          </a:p>
          <a:p>
            <a:pPr marL="0" indent="0">
              <a:buNone/>
            </a:pPr>
            <a:r>
              <a:rPr lang="es-ES" sz="2400" dirty="0" smtClean="0"/>
              <a:t>	“Necesito que tomes una decisión ya”</a:t>
            </a:r>
          </a:p>
          <a:p>
            <a:r>
              <a:rPr lang="es-ES" sz="2400" dirty="0" smtClean="0"/>
              <a:t>Si persiste, damos la infracción con su sanción y </a:t>
            </a:r>
            <a:r>
              <a:rPr lang="es-ES" sz="2400" dirty="0" err="1" smtClean="0"/>
              <a:t>fix</a:t>
            </a:r>
            <a:r>
              <a:rPr lang="es-ES" sz="2400" dirty="0" smtClean="0"/>
              <a:t>.</a:t>
            </a:r>
          </a:p>
          <a:p>
            <a:pPr lvl="1"/>
            <a:r>
              <a:rPr lang="es-ES" sz="2000" dirty="0" smtClean="0"/>
              <a:t>Cuidado de no dejar que las protestas del jugador hagan perder más tiempo.</a:t>
            </a:r>
          </a:p>
          <a:p>
            <a:pPr lvl="1"/>
            <a:r>
              <a:rPr lang="es-ES" sz="2000" dirty="0" smtClean="0"/>
              <a:t>Pedir que tomen una decisión ya y que no pierda otros 3 minutos.</a:t>
            </a:r>
          </a:p>
          <a:p>
            <a:r>
              <a:rPr lang="es-ES" sz="2400" dirty="0" smtClean="0"/>
              <a:t>Nunca dar el aviso o la penalización mientras el jugador está pensando porque haremos que tenga que retomar el hilo de pensamientos.</a:t>
            </a:r>
          </a:p>
          <a:p>
            <a:r>
              <a:rPr lang="es-ES" sz="2400" dirty="0" smtClean="0"/>
              <a:t>Si nos apelan, pedir que sigan jugando mientras buscas al HJ.</a:t>
            </a:r>
            <a:endParaRPr lang="en-GB" sz="2400" dirty="0"/>
          </a:p>
        </p:txBody>
      </p:sp>
    </p:spTree>
    <p:extLst>
      <p:ext uri="{BB962C8B-B14F-4D97-AF65-F5344CB8AC3E}">
        <p14:creationId xmlns:p14="http://schemas.microsoft.com/office/powerpoint/2010/main" val="3849535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smtClean="0">
                <a:solidFill>
                  <a:schemeClr val="bg1"/>
                </a:solidFill>
              </a:rPr>
              <a:t>Consejos</a:t>
            </a:r>
            <a:endParaRPr lang="en-GB" dirty="0">
              <a:solidFill>
                <a:schemeClr val="bg1"/>
              </a:solidFill>
            </a:endParaRPr>
          </a:p>
        </p:txBody>
      </p:sp>
      <p:sp>
        <p:nvSpPr>
          <p:cNvPr id="3" name="Content Placeholder 2"/>
          <p:cNvSpPr>
            <a:spLocks noGrp="1"/>
          </p:cNvSpPr>
          <p:nvPr>
            <p:ph idx="1"/>
          </p:nvPr>
        </p:nvSpPr>
        <p:spPr>
          <a:xfrm>
            <a:off x="419100" y="1371600"/>
            <a:ext cx="8420100" cy="5257800"/>
          </a:xfrm>
        </p:spPr>
        <p:txBody>
          <a:bodyPr>
            <a:noAutofit/>
          </a:bodyPr>
          <a:lstStyle/>
          <a:p>
            <a:r>
              <a:rPr lang="es-ES" sz="2400" dirty="0" smtClean="0"/>
              <a:t>Si hay juego lento en una eliminatoria sin tiempo o durante los turnos, darlo también. No se pueden eternizar la partida.</a:t>
            </a:r>
          </a:p>
          <a:p>
            <a:r>
              <a:rPr lang="es-ES" sz="2400" dirty="0" smtClean="0"/>
              <a:t>No tener miedo de dar el </a:t>
            </a:r>
            <a:r>
              <a:rPr lang="es-ES" sz="2400" dirty="0" err="1" smtClean="0"/>
              <a:t>Warning</a:t>
            </a:r>
            <a:r>
              <a:rPr lang="es-ES" sz="2400" dirty="0" smtClean="0"/>
              <a:t> por juego lento. Si la infracción existe, hay que darla.</a:t>
            </a:r>
          </a:p>
          <a:p>
            <a:r>
              <a:rPr lang="es-ES" sz="2400" dirty="0" smtClean="0"/>
              <a:t>No hay que dejarse llevar por prejuicios: que un jugador tenga fama de lento no hace que siempre juegue lento.</a:t>
            </a:r>
          </a:p>
          <a:p>
            <a:r>
              <a:rPr lang="es-ES" sz="2400" dirty="0" smtClean="0"/>
              <a:t>Si se da el aviso y/o el </a:t>
            </a:r>
            <a:r>
              <a:rPr lang="es-ES" sz="2400" dirty="0" err="1" smtClean="0"/>
              <a:t>warning</a:t>
            </a:r>
            <a:r>
              <a:rPr lang="es-ES" sz="2400" dirty="0" smtClean="0"/>
              <a:t>, pedir que se tome una decisión, no dejar que se eternice otra vez la toma de decisión.</a:t>
            </a:r>
          </a:p>
          <a:p>
            <a:r>
              <a:rPr lang="es-ES" sz="2400" dirty="0" smtClean="0"/>
              <a:t>Si un jugador nos pide que observemos la mesa porque su oponente juega lento, observar un poco retirados. Podremos ver si es </a:t>
            </a:r>
            <a:r>
              <a:rPr lang="es-ES" sz="2400" dirty="0" err="1" smtClean="0"/>
              <a:t>stalling</a:t>
            </a:r>
            <a:r>
              <a:rPr lang="es-ES" sz="2400" dirty="0" smtClean="0"/>
              <a:t> o solo juego lento.</a:t>
            </a:r>
          </a:p>
          <a:p>
            <a:r>
              <a:rPr lang="es-ES" sz="2400" dirty="0" smtClean="0"/>
              <a:t>Quedarse en la mesa una ver dados los avisos para que el juego avance.</a:t>
            </a:r>
          </a:p>
        </p:txBody>
      </p:sp>
    </p:spTree>
    <p:extLst>
      <p:ext uri="{BB962C8B-B14F-4D97-AF65-F5344CB8AC3E}">
        <p14:creationId xmlns:p14="http://schemas.microsoft.com/office/powerpoint/2010/main" val="712689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smtClean="0">
                <a:solidFill>
                  <a:schemeClr val="bg1"/>
                </a:solidFill>
              </a:rPr>
              <a:t>¿Juego Lento o </a:t>
            </a:r>
            <a:r>
              <a:rPr lang="es-ES" dirty="0" err="1" smtClean="0">
                <a:solidFill>
                  <a:schemeClr val="bg1"/>
                </a:solidFill>
              </a:rPr>
              <a:t>Stalling</a:t>
            </a:r>
            <a:r>
              <a:rPr lang="es-ES" dirty="0" smtClean="0">
                <a:solidFill>
                  <a:schemeClr val="bg1"/>
                </a:solidFill>
              </a:rPr>
              <a:t>?</a:t>
            </a:r>
            <a:endParaRPr lang="en-GB" dirty="0">
              <a:solidFill>
                <a:schemeClr val="bg1"/>
              </a:solidFill>
            </a:endParaRPr>
          </a:p>
        </p:txBody>
      </p:sp>
      <p:sp>
        <p:nvSpPr>
          <p:cNvPr id="3" name="Content Placeholder 2"/>
          <p:cNvSpPr>
            <a:spLocks noGrp="1"/>
          </p:cNvSpPr>
          <p:nvPr>
            <p:ph idx="1"/>
          </p:nvPr>
        </p:nvSpPr>
        <p:spPr>
          <a:xfrm>
            <a:off x="419100" y="2133600"/>
            <a:ext cx="8420100" cy="4495800"/>
          </a:xfrm>
        </p:spPr>
        <p:txBody>
          <a:bodyPr>
            <a:noAutofit/>
          </a:bodyPr>
          <a:lstStyle/>
          <a:p>
            <a:pPr marL="0" indent="0">
              <a:buNone/>
            </a:pPr>
            <a:r>
              <a:rPr lang="es-ES" sz="2800" dirty="0" smtClean="0"/>
              <a:t>Para que sea </a:t>
            </a:r>
            <a:r>
              <a:rPr lang="es-ES" sz="2800" dirty="0" err="1" smtClean="0"/>
              <a:t>stalling</a:t>
            </a:r>
            <a:r>
              <a:rPr lang="es-ES" sz="2800" dirty="0" smtClean="0"/>
              <a:t> se han de dar dos circunstancias:</a:t>
            </a:r>
          </a:p>
          <a:p>
            <a:pPr lvl="1"/>
            <a:r>
              <a:rPr lang="es-ES" sz="2400" dirty="0" smtClean="0"/>
              <a:t>El jugador adrede esté perdiendo tiempo</a:t>
            </a:r>
          </a:p>
          <a:p>
            <a:pPr lvl="1"/>
            <a:r>
              <a:rPr lang="es-ES" sz="2400" dirty="0" smtClean="0"/>
              <a:t>El jugador esté obteniendo una ventaja de la pérdida de tiempo.</a:t>
            </a:r>
          </a:p>
          <a:p>
            <a:pPr lvl="1"/>
            <a:endParaRPr lang="es-ES" sz="2400" dirty="0"/>
          </a:p>
          <a:p>
            <a:pPr marL="0" indent="0">
              <a:buNone/>
            </a:pPr>
            <a:r>
              <a:rPr lang="es-ES" dirty="0" smtClean="0"/>
              <a:t>El </a:t>
            </a:r>
            <a:r>
              <a:rPr lang="es-ES" dirty="0" err="1" smtClean="0"/>
              <a:t>slow</a:t>
            </a:r>
            <a:r>
              <a:rPr lang="es-ES" dirty="0" smtClean="0"/>
              <a:t> </a:t>
            </a:r>
            <a:r>
              <a:rPr lang="es-ES" dirty="0" err="1" smtClean="0"/>
              <a:t>play</a:t>
            </a:r>
            <a:r>
              <a:rPr lang="es-ES" dirty="0" smtClean="0"/>
              <a:t> es siempre </a:t>
            </a:r>
            <a:r>
              <a:rPr lang="es-ES" dirty="0" smtClean="0">
                <a:solidFill>
                  <a:srgbClr val="FF0000"/>
                </a:solidFill>
              </a:rPr>
              <a:t>involuntario</a:t>
            </a:r>
            <a:r>
              <a:rPr lang="es-ES" dirty="0" smtClean="0"/>
              <a:t> o si </a:t>
            </a:r>
            <a:r>
              <a:rPr lang="es-ES" dirty="0" smtClean="0">
                <a:solidFill>
                  <a:srgbClr val="FF0000"/>
                </a:solidFill>
              </a:rPr>
              <a:t>no se obtiene ventaja</a:t>
            </a:r>
            <a:r>
              <a:rPr lang="es-ES" dirty="0" smtClean="0"/>
              <a:t> de ello.</a:t>
            </a:r>
            <a:endParaRPr lang="es-ES" dirty="0"/>
          </a:p>
        </p:txBody>
      </p:sp>
    </p:spTree>
    <p:extLst>
      <p:ext uri="{BB962C8B-B14F-4D97-AF65-F5344CB8AC3E}">
        <p14:creationId xmlns:p14="http://schemas.microsoft.com/office/powerpoint/2010/main" val="40800762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39486" y="1905000"/>
            <a:ext cx="6215742" cy="3581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2400" b="1" dirty="0" smtClean="0"/>
              <a:t>Un </a:t>
            </a:r>
            <a:r>
              <a:rPr lang="en-GB" sz="2400" b="1" dirty="0" err="1" smtClean="0"/>
              <a:t>jugador</a:t>
            </a:r>
            <a:r>
              <a:rPr lang="en-GB" sz="2400" b="1" dirty="0" smtClean="0"/>
              <a:t> </a:t>
            </a:r>
            <a:r>
              <a:rPr lang="en-GB" sz="2400" b="1" dirty="0" err="1" smtClean="0"/>
              <a:t>enderaza</a:t>
            </a:r>
            <a:r>
              <a:rPr lang="en-GB" sz="2400" b="1" dirty="0" smtClean="0"/>
              <a:t> al </a:t>
            </a:r>
            <a:r>
              <a:rPr lang="en-GB" sz="2400" b="1" dirty="0" err="1" smtClean="0"/>
              <a:t>inicio</a:t>
            </a:r>
            <a:r>
              <a:rPr lang="en-GB" sz="2400" b="1" dirty="0" smtClean="0"/>
              <a:t> de </a:t>
            </a:r>
            <a:r>
              <a:rPr lang="en-GB" sz="2400" b="1" dirty="0" err="1" smtClean="0"/>
              <a:t>su</a:t>
            </a:r>
            <a:r>
              <a:rPr lang="en-GB" sz="2400" b="1" dirty="0" smtClean="0"/>
              <a:t> </a:t>
            </a:r>
            <a:r>
              <a:rPr lang="en-GB" sz="2400" b="1" dirty="0" err="1" smtClean="0"/>
              <a:t>turno</a:t>
            </a:r>
            <a:r>
              <a:rPr lang="en-GB" sz="2400" b="1" dirty="0"/>
              <a:t> </a:t>
            </a:r>
            <a:r>
              <a:rPr lang="en-GB" sz="2400" b="1" dirty="0" smtClean="0"/>
              <a:t>y se </a:t>
            </a:r>
            <a:r>
              <a:rPr lang="en-GB" sz="2400" b="1" dirty="0" err="1" smtClean="0"/>
              <a:t>queda</a:t>
            </a:r>
            <a:r>
              <a:rPr lang="en-GB" sz="2400" b="1" dirty="0" smtClean="0"/>
              <a:t> </a:t>
            </a:r>
            <a:r>
              <a:rPr lang="en-GB" sz="2400" b="1" dirty="0" err="1" smtClean="0"/>
              <a:t>pensando</a:t>
            </a:r>
            <a:r>
              <a:rPr lang="en-GB" sz="2400" b="1" dirty="0" smtClean="0"/>
              <a:t> </a:t>
            </a:r>
            <a:r>
              <a:rPr lang="en-GB" sz="2400" b="1" dirty="0" err="1" smtClean="0"/>
              <a:t>en</a:t>
            </a:r>
            <a:r>
              <a:rPr lang="en-GB" sz="2400" b="1" dirty="0" smtClean="0"/>
              <a:t> </a:t>
            </a:r>
            <a:r>
              <a:rPr lang="en-GB" sz="2400" b="1" dirty="0" err="1" smtClean="0"/>
              <a:t>su</a:t>
            </a:r>
            <a:r>
              <a:rPr lang="en-GB" sz="2400" b="1" dirty="0" smtClean="0"/>
              <a:t> </a:t>
            </a:r>
            <a:r>
              <a:rPr lang="en-GB" sz="2400" b="1" dirty="0" err="1" smtClean="0"/>
              <a:t>mantenimiento</a:t>
            </a:r>
            <a:r>
              <a:rPr lang="en-GB" sz="2400" b="1" dirty="0" smtClean="0"/>
              <a:t> </a:t>
            </a:r>
            <a:r>
              <a:rPr lang="en-GB" sz="2400" b="1" dirty="0" err="1" smtClean="0"/>
              <a:t>si</a:t>
            </a:r>
            <a:r>
              <a:rPr lang="en-GB" sz="2400" b="1" dirty="0" smtClean="0"/>
              <a:t> </a:t>
            </a:r>
            <a:r>
              <a:rPr lang="en-GB" sz="2400" b="1" dirty="0" err="1" smtClean="0"/>
              <a:t>descarta</a:t>
            </a:r>
            <a:r>
              <a:rPr lang="en-GB" sz="2400" b="1" dirty="0" smtClean="0"/>
              <a:t> o no para no </a:t>
            </a:r>
            <a:r>
              <a:rPr lang="en-GB" sz="2400" b="1" dirty="0" err="1" smtClean="0"/>
              <a:t>sacrificar</a:t>
            </a:r>
            <a:r>
              <a:rPr lang="en-GB" sz="2400" b="1" dirty="0" smtClean="0"/>
              <a:t> </a:t>
            </a:r>
            <a:r>
              <a:rPr lang="en-GB" sz="2400" b="1" dirty="0" err="1" smtClean="0"/>
              <a:t>su</a:t>
            </a:r>
            <a:r>
              <a:rPr lang="en-GB" sz="2400" b="1" dirty="0" smtClean="0"/>
              <a:t> </a:t>
            </a:r>
            <a:r>
              <a:rPr lang="en-GB" sz="2400" b="1" dirty="0" err="1" smtClean="0"/>
              <a:t>mastícore</a:t>
            </a:r>
            <a:r>
              <a:rPr lang="en-GB" sz="2400" b="1" dirty="0" smtClean="0"/>
              <a:t>. La </a:t>
            </a:r>
            <a:r>
              <a:rPr lang="en-GB" sz="2400" b="1" dirty="0" err="1" smtClean="0"/>
              <a:t>decisión</a:t>
            </a:r>
            <a:r>
              <a:rPr lang="en-GB" sz="2400" b="1" dirty="0" smtClean="0"/>
              <a:t> </a:t>
            </a:r>
            <a:r>
              <a:rPr lang="en-GB" sz="2400" b="1" dirty="0" err="1" smtClean="0"/>
              <a:t>es</a:t>
            </a:r>
            <a:r>
              <a:rPr lang="en-GB" sz="2400" b="1" dirty="0" smtClean="0"/>
              <a:t> </a:t>
            </a:r>
            <a:r>
              <a:rPr lang="en-GB" sz="2400" b="1" dirty="0" err="1" smtClean="0"/>
              <a:t>difícil</a:t>
            </a:r>
            <a:r>
              <a:rPr lang="en-GB" sz="2400" b="1" dirty="0" smtClean="0"/>
              <a:t> </a:t>
            </a:r>
            <a:r>
              <a:rPr lang="en-GB" sz="2400" b="1" dirty="0" err="1" smtClean="0"/>
              <a:t>porque</a:t>
            </a:r>
            <a:r>
              <a:rPr lang="en-GB" sz="2400" b="1" dirty="0" smtClean="0"/>
              <a:t> </a:t>
            </a:r>
            <a:r>
              <a:rPr lang="en-GB" sz="2400" b="1" dirty="0" err="1" smtClean="0"/>
              <a:t>si</a:t>
            </a:r>
            <a:r>
              <a:rPr lang="en-GB" sz="2400" b="1" dirty="0" smtClean="0"/>
              <a:t> </a:t>
            </a:r>
            <a:r>
              <a:rPr lang="en-GB" sz="2400" b="1" dirty="0" err="1" smtClean="0"/>
              <a:t>su</a:t>
            </a:r>
            <a:r>
              <a:rPr lang="en-GB" sz="2400" b="1" dirty="0" smtClean="0"/>
              <a:t> </a:t>
            </a:r>
            <a:r>
              <a:rPr lang="en-GB" sz="2400" b="1" dirty="0" err="1" smtClean="0"/>
              <a:t>oponente</a:t>
            </a:r>
            <a:r>
              <a:rPr lang="en-GB" sz="2400" b="1" dirty="0" smtClean="0"/>
              <a:t> no </a:t>
            </a:r>
            <a:r>
              <a:rPr lang="en-GB" sz="2400" b="1" dirty="0" err="1" smtClean="0"/>
              <a:t>tiene</a:t>
            </a:r>
            <a:r>
              <a:rPr lang="en-GB" sz="2400" b="1" dirty="0" smtClean="0"/>
              <a:t> nada </a:t>
            </a:r>
            <a:r>
              <a:rPr lang="en-GB" sz="2400" b="1" dirty="0" err="1" smtClean="0"/>
              <a:t>constra</a:t>
            </a:r>
            <a:r>
              <a:rPr lang="en-GB" sz="2400" b="1" dirty="0" smtClean="0"/>
              <a:t> </a:t>
            </a:r>
            <a:r>
              <a:rPr lang="en-GB" sz="2400" b="1" dirty="0" err="1" smtClean="0"/>
              <a:t>su</a:t>
            </a:r>
            <a:r>
              <a:rPr lang="en-GB" sz="2400" b="1" dirty="0" smtClean="0"/>
              <a:t> </a:t>
            </a:r>
            <a:r>
              <a:rPr lang="en-GB" sz="2400" b="1" dirty="0" err="1" smtClean="0"/>
              <a:t>cementerio</a:t>
            </a:r>
            <a:r>
              <a:rPr lang="en-GB" sz="2400" b="1" dirty="0" smtClean="0"/>
              <a:t>, </a:t>
            </a:r>
            <a:r>
              <a:rPr lang="en-GB" sz="2400" b="1" dirty="0" err="1" smtClean="0"/>
              <a:t>podría</a:t>
            </a:r>
            <a:r>
              <a:rPr lang="en-GB" sz="2400" b="1" dirty="0" smtClean="0"/>
              <a:t> </a:t>
            </a:r>
            <a:r>
              <a:rPr lang="en-GB" sz="2400" b="1" dirty="0" err="1" smtClean="0"/>
              <a:t>matarle</a:t>
            </a:r>
            <a:r>
              <a:rPr lang="en-GB" sz="2400" b="1" dirty="0" smtClean="0"/>
              <a:t>, </a:t>
            </a:r>
            <a:r>
              <a:rPr lang="en-GB" sz="2400" b="1" dirty="0" err="1" smtClean="0"/>
              <a:t>pero</a:t>
            </a:r>
            <a:r>
              <a:rPr lang="en-GB" sz="2400" b="1" dirty="0" smtClean="0"/>
              <a:t> la </a:t>
            </a:r>
            <a:r>
              <a:rPr lang="en-GB" sz="2400" b="1" dirty="0" err="1" smtClean="0"/>
              <a:t>única</a:t>
            </a:r>
            <a:r>
              <a:rPr lang="en-GB" sz="2400" b="1" dirty="0" smtClean="0"/>
              <a:t> carta que </a:t>
            </a:r>
            <a:r>
              <a:rPr lang="en-GB" sz="2400" b="1" dirty="0" err="1" smtClean="0"/>
              <a:t>tiene</a:t>
            </a:r>
            <a:r>
              <a:rPr lang="en-GB" sz="2400" b="1" dirty="0" smtClean="0"/>
              <a:t> </a:t>
            </a:r>
            <a:r>
              <a:rPr lang="en-GB" sz="2400" b="1" dirty="0" err="1" smtClean="0"/>
              <a:t>en</a:t>
            </a:r>
            <a:r>
              <a:rPr lang="en-GB" sz="2400" b="1" dirty="0" smtClean="0"/>
              <a:t> </a:t>
            </a:r>
            <a:r>
              <a:rPr lang="en-GB" sz="2400" b="1" dirty="0" err="1" smtClean="0"/>
              <a:t>mano</a:t>
            </a:r>
            <a:r>
              <a:rPr lang="en-GB" sz="2400" b="1" dirty="0" smtClean="0"/>
              <a:t> le </a:t>
            </a:r>
            <a:r>
              <a:rPr lang="en-GB" sz="2400" b="1" dirty="0" err="1" smtClean="0"/>
              <a:t>puede</a:t>
            </a:r>
            <a:r>
              <a:rPr lang="en-GB" sz="2400" b="1" dirty="0" smtClean="0"/>
              <a:t> </a:t>
            </a:r>
            <a:r>
              <a:rPr lang="en-GB" sz="2400" b="1" dirty="0" err="1" smtClean="0"/>
              <a:t>dar</a:t>
            </a:r>
            <a:r>
              <a:rPr lang="en-GB" sz="2400" b="1" dirty="0" smtClean="0"/>
              <a:t> la </a:t>
            </a:r>
            <a:r>
              <a:rPr lang="en-GB" sz="2400" b="1" dirty="0" err="1" smtClean="0"/>
              <a:t>victoria</a:t>
            </a:r>
            <a:r>
              <a:rPr lang="en-GB" sz="2400" b="1" dirty="0"/>
              <a:t> </a:t>
            </a:r>
            <a:r>
              <a:rPr lang="en-GB" sz="2400" b="1" dirty="0" smtClean="0"/>
              <a:t>un par de </a:t>
            </a:r>
            <a:r>
              <a:rPr lang="en-GB" sz="2400" b="1" dirty="0" err="1" smtClean="0"/>
              <a:t>turnos</a:t>
            </a:r>
            <a:r>
              <a:rPr lang="en-GB" sz="2400" b="1" dirty="0" smtClean="0"/>
              <a:t> </a:t>
            </a:r>
            <a:r>
              <a:rPr lang="en-GB" sz="2400" b="1" dirty="0" err="1" smtClean="0"/>
              <a:t>después</a:t>
            </a:r>
            <a:r>
              <a:rPr lang="en-GB" sz="2400" b="1" dirty="0" smtClean="0"/>
              <a:t>. </a:t>
            </a:r>
            <a:r>
              <a:rPr lang="en-GB" sz="2400" b="1" dirty="0" err="1" smtClean="0"/>
              <a:t>Después</a:t>
            </a:r>
            <a:r>
              <a:rPr lang="en-GB" sz="2400" b="1" dirty="0" smtClean="0"/>
              <a:t> de 1.5 </a:t>
            </a:r>
            <a:r>
              <a:rPr lang="en-GB" sz="2400" b="1" dirty="0" err="1" smtClean="0"/>
              <a:t>minutos</a:t>
            </a:r>
            <a:r>
              <a:rPr lang="en-GB" sz="2400" b="1" dirty="0" smtClean="0"/>
              <a:t> </a:t>
            </a:r>
            <a:r>
              <a:rPr lang="en-GB" sz="2400" b="1" dirty="0" err="1" smtClean="0"/>
              <a:t>pensando</a:t>
            </a:r>
            <a:r>
              <a:rPr lang="en-GB" sz="2400" b="1" dirty="0" smtClean="0"/>
              <a:t>, decide </a:t>
            </a:r>
            <a:r>
              <a:rPr lang="en-GB" sz="2400" b="1" dirty="0" err="1" smtClean="0"/>
              <a:t>descartar</a:t>
            </a:r>
            <a:r>
              <a:rPr lang="en-GB" sz="2400" b="1" dirty="0" smtClean="0"/>
              <a:t>.</a:t>
            </a:r>
            <a:endParaRPr lang="en-GB" sz="2400" dirty="0" smtClean="0"/>
          </a:p>
          <a:p>
            <a:pPr marL="0" indent="0">
              <a:buFont typeface="Arial" pitchFamily="34" charset="0"/>
              <a:buNone/>
            </a:pPr>
            <a:endParaRPr lang="en-GB" sz="2400" dirty="0"/>
          </a:p>
        </p:txBody>
      </p:sp>
      <p:sp>
        <p:nvSpPr>
          <p:cNvPr id="6" name="Title 5"/>
          <p:cNvSpPr>
            <a:spLocks noGrp="1"/>
          </p:cNvSpPr>
          <p:nvPr>
            <p:ph type="title"/>
          </p:nvPr>
        </p:nvSpPr>
        <p:spPr/>
        <p:txBody>
          <a:bodyPr>
            <a:normAutofit/>
          </a:bodyPr>
          <a:lstStyle/>
          <a:p>
            <a:r>
              <a:rPr lang="es-ES" sz="5400" b="1" dirty="0" smtClean="0">
                <a:solidFill>
                  <a:schemeClr val="bg1"/>
                </a:solidFill>
              </a:rPr>
              <a:t>¿Ejemplos?</a:t>
            </a:r>
            <a:endParaRPr lang="en-GB" sz="5400" dirty="0">
              <a:solidFill>
                <a:schemeClr val="bg1"/>
              </a:solidFill>
            </a:endParaRPr>
          </a:p>
        </p:txBody>
      </p:sp>
      <p:pic>
        <p:nvPicPr>
          <p:cNvPr id="4098" name="Picture 2" descr="Ver imagen original"/>
          <p:cNvPicPr>
            <a:picLocks noChangeAspect="1" noChangeArrowheads="1"/>
          </p:cNvPicPr>
          <p:nvPr/>
        </p:nvPicPr>
        <p:blipFill rotWithShape="1">
          <a:blip r:embed="rId2">
            <a:extLst>
              <a:ext uri="{28A0092B-C50C-407E-A947-70E740481C1C}">
                <a14:useLocalDpi xmlns:a14="http://schemas.microsoft.com/office/drawing/2010/main" val="0"/>
              </a:ext>
            </a:extLst>
          </a:blip>
          <a:srcRect l="14857" r="15048"/>
          <a:stretch/>
        </p:blipFill>
        <p:spPr bwMode="auto">
          <a:xfrm>
            <a:off x="6444342" y="2362200"/>
            <a:ext cx="2002971"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7807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55575" y="1828800"/>
            <a:ext cx="6778625" cy="4648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s-ES" sz="2400" b="1" dirty="0" smtClean="0"/>
              <a:t>La mesa está estancada. 6 criaturas en cada lado de la mesa. Ningún jugador puede atacar para hacer daño letal y si ataca, a la vuelta moriría. Llevamos dos turnos así. </a:t>
            </a:r>
          </a:p>
          <a:p>
            <a:pPr marL="0" indent="0">
              <a:buFont typeface="Arial" pitchFamily="34" charset="0"/>
              <a:buNone/>
            </a:pPr>
            <a:r>
              <a:rPr lang="es-ES" sz="2400" b="1" dirty="0" smtClean="0"/>
              <a:t>Antonio roba, tiene en la mano dos tierras y roba una criatura que no decanta a su favor el combate. Sabe que sólo ganaría si se roba una de las dos copias de </a:t>
            </a:r>
            <a:r>
              <a:rPr lang="es-ES" sz="2400" b="1" dirty="0" err="1" smtClean="0"/>
              <a:t>Sleep</a:t>
            </a:r>
            <a:r>
              <a:rPr lang="es-ES" sz="2400" b="1" dirty="0" smtClean="0"/>
              <a:t> que tiene en el mazo. Se tira unos 30 segundos mareando las cartas en la mano mirando la mesa. Juega la criatura y da turno. </a:t>
            </a:r>
            <a:endParaRPr lang="en-GB" sz="2400" dirty="0" smtClean="0"/>
          </a:p>
          <a:p>
            <a:pPr marL="0" indent="0">
              <a:buFont typeface="Arial" pitchFamily="34" charset="0"/>
              <a:buNone/>
            </a:pPr>
            <a:endParaRPr lang="en-GB" sz="2400" dirty="0"/>
          </a:p>
        </p:txBody>
      </p:sp>
      <p:sp>
        <p:nvSpPr>
          <p:cNvPr id="6" name="Title 5"/>
          <p:cNvSpPr>
            <a:spLocks noGrp="1"/>
          </p:cNvSpPr>
          <p:nvPr>
            <p:ph type="title"/>
          </p:nvPr>
        </p:nvSpPr>
        <p:spPr/>
        <p:txBody>
          <a:bodyPr>
            <a:normAutofit/>
          </a:bodyPr>
          <a:lstStyle/>
          <a:p>
            <a:r>
              <a:rPr lang="es-ES" sz="5400" b="1" dirty="0">
                <a:solidFill>
                  <a:schemeClr val="bg1"/>
                </a:solidFill>
              </a:rPr>
              <a:t>¿Ejemplos</a:t>
            </a:r>
            <a:r>
              <a:rPr lang="es-ES" sz="5400" b="1" dirty="0" smtClean="0">
                <a:solidFill>
                  <a:schemeClr val="bg1"/>
                </a:solidFill>
              </a:rPr>
              <a:t>?</a:t>
            </a:r>
            <a:endParaRPr lang="en-GB" sz="5400" dirty="0">
              <a:solidFill>
                <a:schemeClr val="bg1"/>
              </a:solidFill>
            </a:endParaRPr>
          </a:p>
        </p:txBody>
      </p:sp>
      <p:sp>
        <p:nvSpPr>
          <p:cNvPr id="2" name="AutoShape 2" descr="Resultado de imagen de sleep mt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124" name="Picture 4" descr="Resultado de imagen de sleep mt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2743200"/>
            <a:ext cx="1809750" cy="2524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20408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55575" y="1828800"/>
            <a:ext cx="6778625" cy="4648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s-ES" sz="2400" b="1" dirty="0" smtClean="0"/>
              <a:t>Segunda Partida. Antonio se ha atascado de maná. Mira el mazo y ve que tiene muchas tierras juntas. Las coloca separándolas un poco y hace montones. Junta todos los montones y como quiere asegurarse de que las tierras se barajen bien, vuelve a hacer montones. Después baraja con rifle-</a:t>
            </a:r>
            <a:r>
              <a:rPr lang="es-ES" sz="2400" b="1" dirty="0" err="1" smtClean="0"/>
              <a:t>raffle</a:t>
            </a:r>
            <a:r>
              <a:rPr lang="es-ES" sz="2400" b="1" dirty="0" smtClean="0"/>
              <a:t> y vuelve a hacer montones. No quiere bajo ningún concepto que vuelva a pasarle eso ya que si gana la ronda entra al top8.</a:t>
            </a:r>
            <a:endParaRPr lang="en-GB" sz="2400" dirty="0" smtClean="0"/>
          </a:p>
          <a:p>
            <a:pPr marL="0" indent="0">
              <a:buFont typeface="Arial" pitchFamily="34" charset="0"/>
              <a:buNone/>
            </a:pPr>
            <a:endParaRPr lang="en-GB" sz="2400" dirty="0"/>
          </a:p>
        </p:txBody>
      </p:sp>
      <p:sp>
        <p:nvSpPr>
          <p:cNvPr id="6" name="Title 5"/>
          <p:cNvSpPr>
            <a:spLocks noGrp="1"/>
          </p:cNvSpPr>
          <p:nvPr>
            <p:ph type="title"/>
          </p:nvPr>
        </p:nvSpPr>
        <p:spPr/>
        <p:txBody>
          <a:bodyPr>
            <a:normAutofit/>
          </a:bodyPr>
          <a:lstStyle/>
          <a:p>
            <a:r>
              <a:rPr lang="es-ES" sz="5400" b="1" dirty="0">
                <a:solidFill>
                  <a:schemeClr val="bg1"/>
                </a:solidFill>
              </a:rPr>
              <a:t>¿Ejemplos</a:t>
            </a:r>
            <a:r>
              <a:rPr lang="es-ES" sz="5400" b="1" dirty="0" smtClean="0">
                <a:solidFill>
                  <a:schemeClr val="bg1"/>
                </a:solidFill>
              </a:rPr>
              <a:t>?</a:t>
            </a:r>
            <a:endParaRPr lang="en-GB" sz="5400" dirty="0">
              <a:solidFill>
                <a:schemeClr val="bg1"/>
              </a:solidFill>
            </a:endParaRPr>
          </a:p>
        </p:txBody>
      </p:sp>
      <p:sp>
        <p:nvSpPr>
          <p:cNvPr id="2" name="AutoShape 2" descr="Resultado de imagen de sleep mt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124" name="Picture 4" descr="Resultado de imagen de sleep mt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2743200"/>
            <a:ext cx="1809750" cy="2524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5804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33804" y="1905000"/>
            <a:ext cx="6778625" cy="3962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s-ES" sz="2000" b="1" dirty="0" err="1" smtClean="0"/>
              <a:t>Nando</a:t>
            </a:r>
            <a:r>
              <a:rPr lang="es-ES" sz="2000" b="1" dirty="0" smtClean="0"/>
              <a:t> juega control. Su oponente, Alberto, está a unos pocos turnos de acabar con él. </a:t>
            </a:r>
            <a:r>
              <a:rPr lang="es-ES" sz="2000" b="1" dirty="0" err="1" smtClean="0"/>
              <a:t>Nando</a:t>
            </a:r>
            <a:r>
              <a:rPr lang="es-ES" sz="2000" b="1" dirty="0" smtClean="0"/>
              <a:t> sólo tiene dos tierras en la mano. Alberto sabe que </a:t>
            </a:r>
            <a:r>
              <a:rPr lang="es-ES" sz="2000" b="1" dirty="0" err="1" smtClean="0"/>
              <a:t>Nando</a:t>
            </a:r>
            <a:r>
              <a:rPr lang="es-ES" sz="2000" b="1" dirty="0" smtClean="0"/>
              <a:t> juega </a:t>
            </a:r>
            <a:r>
              <a:rPr lang="es-ES" sz="2000" b="1" dirty="0" err="1" smtClean="0"/>
              <a:t>Supreme</a:t>
            </a:r>
            <a:r>
              <a:rPr lang="es-ES" sz="2000" b="1" dirty="0" smtClean="0"/>
              <a:t> </a:t>
            </a:r>
            <a:r>
              <a:rPr lang="es-ES" sz="2000" b="1" dirty="0" err="1" smtClean="0"/>
              <a:t>Veredict</a:t>
            </a:r>
            <a:r>
              <a:rPr lang="es-ES" sz="2000" b="1" dirty="0" smtClean="0"/>
              <a:t> y varios </a:t>
            </a:r>
            <a:r>
              <a:rPr lang="es-ES" sz="2000" b="1" dirty="0" err="1" smtClean="0"/>
              <a:t>counters</a:t>
            </a:r>
            <a:r>
              <a:rPr lang="es-ES" sz="2000" b="1" dirty="0" smtClean="0"/>
              <a:t>, así que no sabe si atacar con su </a:t>
            </a:r>
            <a:r>
              <a:rPr lang="es-ES" sz="2000" b="1" dirty="0" err="1" smtClean="0"/>
              <a:t>Dragonlord</a:t>
            </a:r>
            <a:r>
              <a:rPr lang="es-ES" sz="2000" b="1" dirty="0" smtClean="0"/>
              <a:t> </a:t>
            </a:r>
            <a:r>
              <a:rPr lang="es-ES" sz="2000" b="1" dirty="0" err="1" smtClean="0"/>
              <a:t>Ojutai</a:t>
            </a:r>
            <a:r>
              <a:rPr lang="es-ES" sz="2000" b="1" dirty="0" smtClean="0"/>
              <a:t> y sólo atacar con sus tres fichas de soldado. Mientras está decidiendo si atacar con todo, </a:t>
            </a:r>
            <a:r>
              <a:rPr lang="es-ES" sz="2000" b="1" dirty="0" err="1" smtClean="0"/>
              <a:t>Nando</a:t>
            </a:r>
            <a:r>
              <a:rPr lang="es-ES" sz="2000" b="1" dirty="0" smtClean="0"/>
              <a:t> le dice “entonces, </a:t>
            </a:r>
            <a:r>
              <a:rPr lang="es-ES" sz="2000" b="1" dirty="0" err="1" smtClean="0"/>
              <a:t>Ojutai</a:t>
            </a:r>
            <a:r>
              <a:rPr lang="es-ES" sz="2000" b="1" dirty="0" smtClean="0"/>
              <a:t> no tiene </a:t>
            </a:r>
            <a:r>
              <a:rPr lang="es-ES" sz="2000" b="1" dirty="0" err="1" smtClean="0"/>
              <a:t>antimaleficio</a:t>
            </a:r>
            <a:r>
              <a:rPr lang="es-ES" sz="2000" b="1" dirty="0" smtClean="0"/>
              <a:t> si está girado, ¿verdad?”. Alberto responde que eso es cierto. Aunque mosqueado, decide atacar con todo. En el paso de bloqueadores, </a:t>
            </a:r>
            <a:r>
              <a:rPr lang="es-ES" sz="2000" b="1" dirty="0" err="1" smtClean="0"/>
              <a:t>Nando</a:t>
            </a:r>
            <a:r>
              <a:rPr lang="es-ES" sz="2000" b="1" dirty="0" smtClean="0"/>
              <a:t> empieza a mover sus tierras en la mano, mira su cementerio, el de su oponente, cuenta… quiere tirarse el farol de que tiene el Veredicto. Así hasta que Alberto le dice: vamos, ¿haces algo?</a:t>
            </a:r>
            <a:endParaRPr lang="en-GB" sz="2000" dirty="0" smtClean="0"/>
          </a:p>
          <a:p>
            <a:pPr marL="0" indent="0">
              <a:buFont typeface="Arial" pitchFamily="34" charset="0"/>
              <a:buNone/>
            </a:pPr>
            <a:endParaRPr lang="en-GB" sz="2000" dirty="0"/>
          </a:p>
        </p:txBody>
      </p:sp>
      <p:sp>
        <p:nvSpPr>
          <p:cNvPr id="6" name="Title 5"/>
          <p:cNvSpPr>
            <a:spLocks noGrp="1"/>
          </p:cNvSpPr>
          <p:nvPr>
            <p:ph type="title"/>
          </p:nvPr>
        </p:nvSpPr>
        <p:spPr/>
        <p:txBody>
          <a:bodyPr>
            <a:normAutofit/>
          </a:bodyPr>
          <a:lstStyle/>
          <a:p>
            <a:r>
              <a:rPr lang="es-ES" sz="5400" b="1" dirty="0">
                <a:solidFill>
                  <a:schemeClr val="bg1"/>
                </a:solidFill>
              </a:rPr>
              <a:t>¿Ejemplos</a:t>
            </a:r>
            <a:r>
              <a:rPr lang="es-ES" sz="5400" b="1" dirty="0" smtClean="0">
                <a:solidFill>
                  <a:schemeClr val="bg1"/>
                </a:solidFill>
              </a:rPr>
              <a:t>?</a:t>
            </a:r>
            <a:endParaRPr lang="en-GB" sz="5400" dirty="0">
              <a:solidFill>
                <a:schemeClr val="bg1"/>
              </a:solidFill>
            </a:endParaRPr>
          </a:p>
        </p:txBody>
      </p:sp>
      <p:sp>
        <p:nvSpPr>
          <p:cNvPr id="2" name="AutoShape 2" descr="Resultado de imagen de sleep mt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AutoShape 2" descr="Resultado de imagen de dragonlord ojutai mt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148" name="Picture 4" descr="Ver imagen original"/>
          <p:cNvPicPr>
            <a:picLocks noChangeAspect="1" noChangeArrowheads="1"/>
          </p:cNvPicPr>
          <p:nvPr/>
        </p:nvPicPr>
        <p:blipFill rotWithShape="1">
          <a:blip r:embed="rId2">
            <a:extLst>
              <a:ext uri="{28A0092B-C50C-407E-A947-70E740481C1C}">
                <a14:useLocalDpi xmlns:a14="http://schemas.microsoft.com/office/drawing/2010/main" val="0"/>
              </a:ext>
            </a:extLst>
          </a:blip>
          <a:srcRect l="13714" r="13904"/>
          <a:stretch/>
        </p:blipFill>
        <p:spPr bwMode="auto">
          <a:xfrm>
            <a:off x="6912429" y="2373086"/>
            <a:ext cx="2068285"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45453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33804" y="1905000"/>
            <a:ext cx="6778625" cy="3962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s-ES" sz="2000" b="1" dirty="0" smtClean="0"/>
              <a:t>Armando lanza </a:t>
            </a:r>
            <a:r>
              <a:rPr lang="es-ES" sz="2000" b="1" dirty="0" err="1" smtClean="0"/>
              <a:t>Surgical</a:t>
            </a:r>
            <a:r>
              <a:rPr lang="es-ES" sz="2000" b="1" dirty="0" smtClean="0"/>
              <a:t> </a:t>
            </a:r>
            <a:r>
              <a:rPr lang="es-ES" sz="2000" b="1" dirty="0" err="1" smtClean="0"/>
              <a:t>Extraction</a:t>
            </a:r>
            <a:r>
              <a:rPr lang="es-ES" sz="2000" b="1" dirty="0" smtClean="0"/>
              <a:t> al </a:t>
            </a:r>
            <a:r>
              <a:rPr lang="es-ES" sz="2000" b="1" dirty="0" err="1" smtClean="0"/>
              <a:t>Tarmogoyf</a:t>
            </a:r>
            <a:r>
              <a:rPr lang="es-ES" sz="2000" b="1" dirty="0" smtClean="0"/>
              <a:t> de Nicodemo. Cuando se pone a buscar en la biblioteca, coge, la extiende y empieza a apuntar las criaturas que juega. Nicodemo se desespera un poco y le dice que de qué va. </a:t>
            </a:r>
            <a:endParaRPr lang="en-GB" sz="2000" dirty="0"/>
          </a:p>
        </p:txBody>
      </p:sp>
      <p:sp>
        <p:nvSpPr>
          <p:cNvPr id="6" name="Title 5"/>
          <p:cNvSpPr>
            <a:spLocks noGrp="1"/>
          </p:cNvSpPr>
          <p:nvPr>
            <p:ph type="title"/>
          </p:nvPr>
        </p:nvSpPr>
        <p:spPr/>
        <p:txBody>
          <a:bodyPr>
            <a:normAutofit/>
          </a:bodyPr>
          <a:lstStyle/>
          <a:p>
            <a:r>
              <a:rPr lang="es-ES" sz="5400" b="1" dirty="0">
                <a:solidFill>
                  <a:schemeClr val="bg1"/>
                </a:solidFill>
              </a:rPr>
              <a:t>¿Ejemplos</a:t>
            </a:r>
            <a:r>
              <a:rPr lang="es-ES" sz="5400" b="1" dirty="0" smtClean="0">
                <a:solidFill>
                  <a:schemeClr val="bg1"/>
                </a:solidFill>
              </a:rPr>
              <a:t>?</a:t>
            </a:r>
            <a:endParaRPr lang="en-GB" sz="5400" dirty="0">
              <a:solidFill>
                <a:schemeClr val="bg1"/>
              </a:solidFill>
            </a:endParaRPr>
          </a:p>
        </p:txBody>
      </p:sp>
      <p:sp>
        <p:nvSpPr>
          <p:cNvPr id="2" name="AutoShape 2" descr="Resultado de imagen de sleep mt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AutoShape 2" descr="Resultado de imagen de dragonlord ojutai mt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194" name="Picture 2" descr="Resultado de imagen de surgical extraction mt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3124200"/>
            <a:ext cx="1743075"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16150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01147" y="1524000"/>
            <a:ext cx="6778625" cy="4876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s-ES" sz="2000" b="1" dirty="0" smtClean="0"/>
              <a:t>Quedan 5 minutos de ronda. La ronda va 1-1. </a:t>
            </a:r>
            <a:r>
              <a:rPr lang="es-ES" sz="2000" b="1" dirty="0" err="1" smtClean="0"/>
              <a:t>Akenatón</a:t>
            </a:r>
            <a:r>
              <a:rPr lang="es-ES" sz="2000" b="1" dirty="0" smtClean="0"/>
              <a:t> le ofrece a Ramsés pactar e irse a comer, total, no van a terminar la partida. Ramsés dice que no, que cree que él le puede ganar. Entonces </a:t>
            </a:r>
            <a:r>
              <a:rPr lang="es-ES" sz="2000" b="1" dirty="0" err="1" smtClean="0"/>
              <a:t>Akenatón</a:t>
            </a:r>
            <a:r>
              <a:rPr lang="es-ES" sz="2000" b="1" dirty="0" smtClean="0"/>
              <a:t> le dice “ya me encargaré yo de que no te de tiempo”.</a:t>
            </a:r>
          </a:p>
          <a:p>
            <a:pPr marL="0" indent="0">
              <a:buFont typeface="Arial" pitchFamily="34" charset="0"/>
              <a:buNone/>
            </a:pPr>
            <a:endParaRPr lang="es-ES" sz="2000" b="1" dirty="0"/>
          </a:p>
          <a:p>
            <a:pPr marL="0" indent="0">
              <a:buFont typeface="Arial" pitchFamily="34" charset="0"/>
              <a:buNone/>
            </a:pPr>
            <a:r>
              <a:rPr lang="es-ES" sz="2000" b="1" dirty="0" err="1" smtClean="0"/>
              <a:t>Akenatón</a:t>
            </a:r>
            <a:r>
              <a:rPr lang="es-ES" sz="2000" b="1" dirty="0" smtClean="0"/>
              <a:t> baraja rápido. El que sale es Ramsés. Ambos jugadores roban la mano inicial. Hasta que Ramsés no decide quedarse la mano, </a:t>
            </a:r>
            <a:r>
              <a:rPr lang="es-ES" sz="2000" b="1" dirty="0" err="1" smtClean="0"/>
              <a:t>Akenatón</a:t>
            </a:r>
            <a:r>
              <a:rPr lang="es-ES" sz="2000" b="1" dirty="0" smtClean="0"/>
              <a:t> no mira la suya. Entonces, tras unos segundos, decide hacer </a:t>
            </a:r>
            <a:r>
              <a:rPr lang="es-ES" sz="2000" b="1" dirty="0" err="1" smtClean="0"/>
              <a:t>mulligan</a:t>
            </a:r>
            <a:r>
              <a:rPr lang="es-ES" sz="2000" b="1" dirty="0" smtClean="0"/>
              <a:t>. Baraja más lento que antes y da a cortar. Roba con parsimonia las seis cartas, las cuenta y las mira. Otra vez </a:t>
            </a:r>
            <a:r>
              <a:rPr lang="es-ES" sz="2000" b="1" dirty="0" err="1" smtClean="0"/>
              <a:t>mulligan</a:t>
            </a:r>
            <a:r>
              <a:rPr lang="es-ES" sz="2000" b="1" dirty="0" smtClean="0"/>
              <a:t>. La mano de 5 cartas se la queda. En todo este proceso han consumido </a:t>
            </a:r>
            <a:r>
              <a:rPr lang="es-ES" sz="2000" b="1" dirty="0"/>
              <a:t>4</a:t>
            </a:r>
            <a:r>
              <a:rPr lang="es-ES" sz="2000" b="1" dirty="0" smtClean="0"/>
              <a:t> minutos. Empiezan la partida y </a:t>
            </a:r>
            <a:r>
              <a:rPr lang="es-ES" sz="2000" b="1" dirty="0" err="1" smtClean="0"/>
              <a:t>Akenatón</a:t>
            </a:r>
            <a:r>
              <a:rPr lang="es-ES" sz="2000" b="1" dirty="0" smtClean="0"/>
              <a:t> juega sus turnos con cierta parsimonia, pero nada flagrante. Al final es un empate.</a:t>
            </a:r>
            <a:endParaRPr lang="en-GB" sz="2000" dirty="0"/>
          </a:p>
        </p:txBody>
      </p:sp>
      <p:sp>
        <p:nvSpPr>
          <p:cNvPr id="6" name="Title 5"/>
          <p:cNvSpPr>
            <a:spLocks noGrp="1"/>
          </p:cNvSpPr>
          <p:nvPr>
            <p:ph type="title"/>
          </p:nvPr>
        </p:nvSpPr>
        <p:spPr/>
        <p:txBody>
          <a:bodyPr>
            <a:normAutofit/>
          </a:bodyPr>
          <a:lstStyle/>
          <a:p>
            <a:r>
              <a:rPr lang="es-ES" sz="5400" b="1" dirty="0">
                <a:solidFill>
                  <a:schemeClr val="bg1"/>
                </a:solidFill>
              </a:rPr>
              <a:t>¿Ejemplos</a:t>
            </a:r>
            <a:r>
              <a:rPr lang="es-ES" sz="5400" b="1" dirty="0" smtClean="0">
                <a:solidFill>
                  <a:schemeClr val="bg1"/>
                </a:solidFill>
              </a:rPr>
              <a:t>?</a:t>
            </a:r>
            <a:endParaRPr lang="en-GB" sz="5400" dirty="0">
              <a:solidFill>
                <a:schemeClr val="bg1"/>
              </a:solidFill>
            </a:endParaRPr>
          </a:p>
        </p:txBody>
      </p:sp>
      <p:sp>
        <p:nvSpPr>
          <p:cNvPr id="2" name="AutoShape 2" descr="Resultado de imagen de sleep mt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AutoShape 2" descr="Resultado de imagen de dragonlord ojutai mt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 name="Picture 6" descr="Resultado de imagen de time mt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9772" y="2382038"/>
            <a:ext cx="1959428" cy="2732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21589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01147" y="1524000"/>
            <a:ext cx="6778625" cy="4876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s-ES" sz="2000" b="1" dirty="0" smtClean="0"/>
              <a:t>Quedan 5 minutos de ronda. La ronda va 1-1. </a:t>
            </a:r>
            <a:r>
              <a:rPr lang="es-ES" sz="2000" b="1" dirty="0" err="1" smtClean="0"/>
              <a:t>Akenatón</a:t>
            </a:r>
            <a:r>
              <a:rPr lang="es-ES" sz="2000" b="1" dirty="0" smtClean="0"/>
              <a:t> juega </a:t>
            </a:r>
            <a:r>
              <a:rPr lang="es-ES" sz="2000" b="1" dirty="0" err="1" smtClean="0"/>
              <a:t>twin</a:t>
            </a:r>
            <a:r>
              <a:rPr lang="es-ES" sz="2000" b="1" dirty="0" smtClean="0"/>
              <a:t>. </a:t>
            </a:r>
            <a:r>
              <a:rPr lang="es-ES" sz="2000" b="1" dirty="0" err="1" smtClean="0"/>
              <a:t>Nefertiti</a:t>
            </a:r>
            <a:r>
              <a:rPr lang="es-ES" sz="2000" b="1" dirty="0" smtClean="0"/>
              <a:t> juega Boros. Quien gane, entra al top8. El empate favorece a </a:t>
            </a:r>
            <a:r>
              <a:rPr lang="es-ES" sz="2000" b="1" dirty="0" err="1" smtClean="0"/>
              <a:t>Nefertiti</a:t>
            </a:r>
            <a:r>
              <a:rPr lang="es-ES" sz="2000" b="1" dirty="0" smtClean="0"/>
              <a:t>. Barajan bien y rápido. Roban las manos iniciales y a </a:t>
            </a:r>
            <a:r>
              <a:rPr lang="es-ES" sz="2000" b="1" dirty="0" err="1" smtClean="0"/>
              <a:t>Nefertiti</a:t>
            </a:r>
            <a:r>
              <a:rPr lang="es-ES" sz="2000" b="1" dirty="0" smtClean="0"/>
              <a:t> no le vale. Ninguna tierra. </a:t>
            </a:r>
            <a:r>
              <a:rPr lang="es-ES" sz="2000" b="1" dirty="0" err="1" smtClean="0"/>
              <a:t>Mulligan</a:t>
            </a:r>
            <a:r>
              <a:rPr lang="es-ES" sz="2000" b="1" dirty="0" smtClean="0"/>
              <a:t> a 6, piensa un poco y ve que es otra mano nada </a:t>
            </a:r>
            <a:r>
              <a:rPr lang="es-ES" sz="2000" b="1" dirty="0" err="1" smtClean="0"/>
              <a:t>quedable</a:t>
            </a:r>
            <a:r>
              <a:rPr lang="es-ES" sz="2000" b="1" dirty="0" smtClean="0"/>
              <a:t>. Con </a:t>
            </a:r>
            <a:r>
              <a:rPr lang="es-ES" sz="2000" b="1" dirty="0" err="1" smtClean="0"/>
              <a:t>mulligan</a:t>
            </a:r>
            <a:r>
              <a:rPr lang="es-ES" sz="2000" b="1" dirty="0" smtClean="0"/>
              <a:t> a 5 se plantea que lo único que le puede salvar es tener la chispa que mate a la criatura del combo en respuesta al </a:t>
            </a:r>
            <a:r>
              <a:rPr lang="es-ES" sz="2000" b="1" dirty="0" err="1" smtClean="0"/>
              <a:t>Splinter</a:t>
            </a:r>
            <a:r>
              <a:rPr lang="es-ES" sz="2000" b="1" dirty="0" smtClean="0"/>
              <a:t> Twin. Así que </a:t>
            </a:r>
            <a:r>
              <a:rPr lang="es-ES" sz="2000" b="1" dirty="0" err="1" smtClean="0"/>
              <a:t>mulligan</a:t>
            </a:r>
            <a:r>
              <a:rPr lang="es-ES" sz="2000" b="1" dirty="0" smtClean="0"/>
              <a:t> a 4. Nada. Hace montones, baraja rápido…. Así hasta </a:t>
            </a:r>
            <a:r>
              <a:rPr lang="es-ES" sz="2000" b="1" dirty="0" err="1" smtClean="0"/>
              <a:t>mulligan</a:t>
            </a:r>
            <a:r>
              <a:rPr lang="es-ES" sz="2000" b="1" dirty="0" smtClean="0"/>
              <a:t> a 2 en que se queda una </a:t>
            </a:r>
            <a:r>
              <a:rPr lang="es-ES" sz="2000" b="1" dirty="0" err="1" smtClean="0"/>
              <a:t>Arid</a:t>
            </a:r>
            <a:r>
              <a:rPr lang="es-ES" sz="2000" b="1" dirty="0" smtClean="0"/>
              <a:t> mesa y un </a:t>
            </a:r>
            <a:r>
              <a:rPr lang="es-ES" sz="2000" b="1" dirty="0" err="1" smtClean="0"/>
              <a:t>Lightning</a:t>
            </a:r>
            <a:r>
              <a:rPr lang="es-ES" sz="2000" b="1" dirty="0" smtClean="0"/>
              <a:t> </a:t>
            </a:r>
            <a:r>
              <a:rPr lang="es-ES" sz="2000" b="1" dirty="0" err="1" smtClean="0"/>
              <a:t>Bolt</a:t>
            </a:r>
            <a:r>
              <a:rPr lang="es-ES" sz="2000" b="1" dirty="0" smtClean="0"/>
              <a:t>. En ese momento dan turnos. </a:t>
            </a:r>
          </a:p>
        </p:txBody>
      </p:sp>
      <p:sp>
        <p:nvSpPr>
          <p:cNvPr id="6" name="Title 5"/>
          <p:cNvSpPr>
            <a:spLocks noGrp="1"/>
          </p:cNvSpPr>
          <p:nvPr>
            <p:ph type="title"/>
          </p:nvPr>
        </p:nvSpPr>
        <p:spPr/>
        <p:txBody>
          <a:bodyPr>
            <a:normAutofit/>
          </a:bodyPr>
          <a:lstStyle/>
          <a:p>
            <a:r>
              <a:rPr lang="es-ES" sz="5400" b="1" dirty="0">
                <a:solidFill>
                  <a:schemeClr val="bg1"/>
                </a:solidFill>
              </a:rPr>
              <a:t>¿Ejemplos</a:t>
            </a:r>
            <a:r>
              <a:rPr lang="es-ES" sz="5400" b="1" dirty="0" smtClean="0">
                <a:solidFill>
                  <a:schemeClr val="bg1"/>
                </a:solidFill>
              </a:rPr>
              <a:t>?</a:t>
            </a:r>
            <a:endParaRPr lang="en-GB" sz="5400" dirty="0">
              <a:solidFill>
                <a:schemeClr val="bg1"/>
              </a:solidFill>
            </a:endParaRPr>
          </a:p>
        </p:txBody>
      </p:sp>
      <p:sp>
        <p:nvSpPr>
          <p:cNvPr id="2" name="AutoShape 2" descr="Resultado de imagen de sleep mt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AutoShape 2" descr="Resultado de imagen de dragonlord ojutai mt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2" descr="Resultado de imagen de Arid Mesa"/>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9220" name="Picture 4" descr="Resultado de imagen de Arid Mesa"/>
          <p:cNvPicPr>
            <a:picLocks noChangeAspect="1" noChangeArrowheads="1"/>
          </p:cNvPicPr>
          <p:nvPr/>
        </p:nvPicPr>
        <p:blipFill rotWithShape="1">
          <a:blip r:embed="rId2">
            <a:extLst>
              <a:ext uri="{28A0092B-C50C-407E-A947-70E740481C1C}">
                <a14:useLocalDpi xmlns:a14="http://schemas.microsoft.com/office/drawing/2010/main" val="0"/>
              </a:ext>
            </a:extLst>
          </a:blip>
          <a:srcRect l="15639" t="15956" r="16391" b="17197"/>
          <a:stretch/>
        </p:blipFill>
        <p:spPr bwMode="auto">
          <a:xfrm>
            <a:off x="6879772" y="2449284"/>
            <a:ext cx="2002972" cy="27474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3350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Ver imagen origin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399" y="3048000"/>
            <a:ext cx="3143249" cy="25146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s-ES" dirty="0" smtClean="0">
                <a:solidFill>
                  <a:schemeClr val="bg1"/>
                </a:solidFill>
              </a:rPr>
              <a:t>El </a:t>
            </a:r>
            <a:r>
              <a:rPr lang="es-ES" dirty="0" smtClean="0">
                <a:solidFill>
                  <a:schemeClr val="bg1"/>
                </a:solidFill>
              </a:rPr>
              <a:t>Tiempo </a:t>
            </a:r>
            <a:r>
              <a:rPr lang="es-ES" dirty="0" smtClean="0">
                <a:solidFill>
                  <a:schemeClr val="bg1"/>
                </a:solidFill>
              </a:rPr>
              <a:t>es Oro</a:t>
            </a:r>
            <a:endParaRPr lang="en-GB" dirty="0">
              <a:solidFill>
                <a:schemeClr val="bg1"/>
              </a:solidFill>
            </a:endParaRPr>
          </a:p>
        </p:txBody>
      </p:sp>
      <p:sp>
        <p:nvSpPr>
          <p:cNvPr id="3" name="Content Placeholder 2"/>
          <p:cNvSpPr>
            <a:spLocks noGrp="1"/>
          </p:cNvSpPr>
          <p:nvPr>
            <p:ph idx="1"/>
          </p:nvPr>
        </p:nvSpPr>
        <p:spPr>
          <a:xfrm>
            <a:off x="304800" y="1600200"/>
            <a:ext cx="8610600" cy="4525963"/>
          </a:xfrm>
        </p:spPr>
        <p:txBody>
          <a:bodyPr/>
          <a:lstStyle/>
          <a:p>
            <a:r>
              <a:rPr lang="es-ES" dirty="0" smtClean="0"/>
              <a:t>Recurso Limitado</a:t>
            </a:r>
          </a:p>
          <a:p>
            <a:r>
              <a:rPr lang="es-ES" dirty="0" smtClean="0"/>
              <a:t>El tiempo de ronda es compartido</a:t>
            </a:r>
          </a:p>
          <a:p>
            <a:r>
              <a:rPr lang="es-ES" dirty="0" smtClean="0"/>
              <a:t>Problemas:</a:t>
            </a:r>
          </a:p>
          <a:p>
            <a:pPr lvl="1"/>
            <a:r>
              <a:rPr lang="es-ES" dirty="0" smtClean="0"/>
              <a:t>Mazos lentos</a:t>
            </a:r>
          </a:p>
          <a:p>
            <a:pPr lvl="1"/>
            <a:r>
              <a:rPr lang="es-ES" dirty="0" smtClean="0"/>
              <a:t>Jugadores lentos</a:t>
            </a:r>
          </a:p>
          <a:p>
            <a:pPr lvl="1"/>
            <a:r>
              <a:rPr lang="es-ES" dirty="0" smtClean="0"/>
              <a:t>Partidas estancadas</a:t>
            </a:r>
          </a:p>
          <a:p>
            <a:pPr lvl="1"/>
            <a:r>
              <a:rPr lang="es-ES" dirty="0" smtClean="0"/>
              <a:t>Pérdida intencionada de tiempo</a:t>
            </a:r>
            <a:endParaRPr lang="es-ES" dirty="0" smtClean="0"/>
          </a:p>
          <a:p>
            <a:endParaRPr lang="es-ES" dirty="0" smtClean="0"/>
          </a:p>
          <a:p>
            <a:endParaRPr lang="en-GB" dirty="0"/>
          </a:p>
        </p:txBody>
      </p:sp>
    </p:spTree>
    <p:extLst>
      <p:ext uri="{BB962C8B-B14F-4D97-AF65-F5344CB8AC3E}">
        <p14:creationId xmlns:p14="http://schemas.microsoft.com/office/powerpoint/2010/main" val="42700720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60374" y="1730829"/>
            <a:ext cx="8302626" cy="2819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s-ES" sz="2000" b="1" dirty="0" smtClean="0"/>
              <a:t>Quedan 2 minutos de ronda. El jugador de High </a:t>
            </a:r>
            <a:r>
              <a:rPr lang="es-ES" sz="2000" b="1" dirty="0" err="1" smtClean="0"/>
              <a:t>Tide</a:t>
            </a:r>
            <a:r>
              <a:rPr lang="es-ES" sz="2000" b="1" dirty="0" smtClean="0"/>
              <a:t> se lanza a combar. Durante 5 minutos (ya dentro de los turnos extra) está intentando combar, jugando hechizos, </a:t>
            </a:r>
            <a:r>
              <a:rPr lang="es-ES" sz="2000" b="1" dirty="0" err="1" smtClean="0"/>
              <a:t>enderazando</a:t>
            </a:r>
            <a:r>
              <a:rPr lang="es-ES" sz="2000" b="1" dirty="0" smtClean="0"/>
              <a:t> tierras, robando. No para de hacer cosas. Su oponente tiene una cara de aburrimiento que no puede con ella.</a:t>
            </a:r>
          </a:p>
        </p:txBody>
      </p:sp>
      <p:sp>
        <p:nvSpPr>
          <p:cNvPr id="6" name="Title 5"/>
          <p:cNvSpPr>
            <a:spLocks noGrp="1"/>
          </p:cNvSpPr>
          <p:nvPr>
            <p:ph type="title"/>
          </p:nvPr>
        </p:nvSpPr>
        <p:spPr/>
        <p:txBody>
          <a:bodyPr>
            <a:normAutofit/>
          </a:bodyPr>
          <a:lstStyle/>
          <a:p>
            <a:r>
              <a:rPr lang="es-ES" sz="5400" b="1" dirty="0">
                <a:solidFill>
                  <a:schemeClr val="bg1"/>
                </a:solidFill>
              </a:rPr>
              <a:t>¿Ejemplos</a:t>
            </a:r>
            <a:r>
              <a:rPr lang="es-ES" sz="5400" b="1" dirty="0" smtClean="0">
                <a:solidFill>
                  <a:schemeClr val="bg1"/>
                </a:solidFill>
              </a:rPr>
              <a:t>?</a:t>
            </a:r>
            <a:endParaRPr lang="en-GB" sz="5400" dirty="0">
              <a:solidFill>
                <a:schemeClr val="bg1"/>
              </a:solidFill>
            </a:endParaRPr>
          </a:p>
        </p:txBody>
      </p:sp>
      <p:sp>
        <p:nvSpPr>
          <p:cNvPr id="2" name="AutoShape 2" descr="Resultado de imagen de sleep mt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AutoShape 2" descr="Resultado de imagen de dragonlord ojutai mt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2" descr="Resultado de imagen de Arid Mesa"/>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12" descr="Resultado de imagen de time mt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3821565"/>
            <a:ext cx="2030438" cy="2828925"/>
          </a:xfrm>
          <a:prstGeom prst="rect">
            <a:avLst/>
          </a:prstGeom>
          <a:noFill/>
          <a:extLst>
            <a:ext uri="{909E8E84-426E-40DD-AFC4-6F175D3DCCD1}">
              <a14:hiddenFill xmlns:a14="http://schemas.microsoft.com/office/drawing/2010/main">
                <a:solidFill>
                  <a:srgbClr val="FFFFFF"/>
                </a:solidFill>
              </a14:hiddenFill>
            </a:ext>
          </a:extLst>
        </p:spPr>
      </p:pic>
      <p:pic>
        <p:nvPicPr>
          <p:cNvPr id="11266" name="Picture 2" descr="Ver imagen origin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7681" y="3821565"/>
            <a:ext cx="2027396" cy="2828925"/>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Ver imagen origin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3821565"/>
            <a:ext cx="2000250" cy="2828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67511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81000" y="2438400"/>
            <a:ext cx="8229600" cy="266700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b="1" dirty="0" smtClean="0"/>
              <a:t>Examples </a:t>
            </a:r>
            <a:endParaRPr lang="en-GB" dirty="0" smtClean="0"/>
          </a:p>
          <a:p>
            <a:pPr marL="0" indent="0">
              <a:buFont typeface="Arial" pitchFamily="34" charset="0"/>
              <a:buNone/>
            </a:pPr>
            <a:r>
              <a:rPr lang="en-GB" dirty="0" smtClean="0"/>
              <a:t>A. A player repeatedly reviews his opponent’s graveyard without any significant change in game state. </a:t>
            </a:r>
          </a:p>
          <a:p>
            <a:pPr marL="0" indent="0">
              <a:buFont typeface="Arial" pitchFamily="34" charset="0"/>
              <a:buNone/>
            </a:pPr>
            <a:r>
              <a:rPr lang="en-GB" dirty="0" smtClean="0"/>
              <a:t>B. A player spends time writing down the contents of an opponent’s deck while resolving Thought </a:t>
            </a:r>
            <a:r>
              <a:rPr lang="en-GB" dirty="0" err="1" smtClean="0"/>
              <a:t>Hemorrhage</a:t>
            </a:r>
            <a:r>
              <a:rPr lang="en-GB" dirty="0" smtClean="0"/>
              <a:t>. </a:t>
            </a:r>
          </a:p>
          <a:p>
            <a:pPr marL="0" indent="0">
              <a:buFont typeface="Arial" pitchFamily="34" charset="0"/>
              <a:buNone/>
            </a:pPr>
            <a:r>
              <a:rPr lang="en-GB" dirty="0" smtClean="0"/>
              <a:t>C. A player takes an excessive amount of time to shuffle his deck between games. </a:t>
            </a:r>
          </a:p>
          <a:p>
            <a:pPr marL="0" indent="0">
              <a:buFont typeface="Arial" pitchFamily="34" charset="0"/>
              <a:buNone/>
            </a:pPr>
            <a:r>
              <a:rPr lang="en-GB" dirty="0" smtClean="0"/>
              <a:t>D. A player gets up from his seat to look at standings or goes to the bathroom without permission of an official. </a:t>
            </a:r>
          </a:p>
          <a:p>
            <a:pPr marL="0" indent="0">
              <a:buFont typeface="Arial" pitchFamily="34" charset="0"/>
              <a:buNone/>
            </a:pPr>
            <a:endParaRPr lang="en-GB" dirty="0"/>
          </a:p>
        </p:txBody>
      </p:sp>
      <p:sp>
        <p:nvSpPr>
          <p:cNvPr id="6" name="Title 5"/>
          <p:cNvSpPr>
            <a:spLocks noGrp="1"/>
          </p:cNvSpPr>
          <p:nvPr>
            <p:ph type="title"/>
          </p:nvPr>
        </p:nvSpPr>
        <p:spPr/>
        <p:txBody>
          <a:bodyPr>
            <a:normAutofit/>
          </a:bodyPr>
          <a:lstStyle/>
          <a:p>
            <a:r>
              <a:rPr lang="es-ES" sz="5400" b="1" dirty="0">
                <a:solidFill>
                  <a:schemeClr val="bg1"/>
                </a:solidFill>
              </a:rPr>
              <a:t>¿Ejemplos</a:t>
            </a:r>
            <a:r>
              <a:rPr lang="es-ES" sz="5400" b="1" dirty="0" smtClean="0">
                <a:solidFill>
                  <a:schemeClr val="bg1"/>
                </a:solidFill>
              </a:rPr>
              <a:t>?</a:t>
            </a:r>
            <a:endParaRPr lang="en-GB" sz="5400" dirty="0">
              <a:solidFill>
                <a:schemeClr val="bg1"/>
              </a:solidFill>
            </a:endParaRPr>
          </a:p>
        </p:txBody>
      </p:sp>
      <p:sp>
        <p:nvSpPr>
          <p:cNvPr id="8" name="TextBox 7"/>
          <p:cNvSpPr txBox="1"/>
          <p:nvPr/>
        </p:nvSpPr>
        <p:spPr>
          <a:xfrm>
            <a:off x="3886200" y="1600200"/>
            <a:ext cx="838200" cy="646331"/>
          </a:xfrm>
          <a:prstGeom prst="rect">
            <a:avLst/>
          </a:prstGeom>
          <a:noFill/>
        </p:spPr>
        <p:txBody>
          <a:bodyPr wrap="square" rtlCol="0">
            <a:spAutoFit/>
          </a:bodyPr>
          <a:lstStyle/>
          <a:p>
            <a:r>
              <a:rPr lang="es-ES" sz="3600" dirty="0" smtClean="0"/>
              <a:t>IPG</a:t>
            </a:r>
            <a:endParaRPr lang="en-GB" sz="3600" dirty="0"/>
          </a:p>
        </p:txBody>
      </p:sp>
    </p:spTree>
    <p:extLst>
      <p:ext uri="{BB962C8B-B14F-4D97-AF65-F5344CB8AC3E}">
        <p14:creationId xmlns:p14="http://schemas.microsoft.com/office/powerpoint/2010/main" val="3661338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solidFill>
                  <a:schemeClr val="bg1"/>
                </a:solidFill>
              </a:rPr>
              <a:t>Control del tiempo</a:t>
            </a:r>
            <a:endParaRPr lang="en-GB" dirty="0">
              <a:solidFill>
                <a:schemeClr val="bg1"/>
              </a:solidFill>
            </a:endParaRPr>
          </a:p>
        </p:txBody>
      </p:sp>
      <p:sp>
        <p:nvSpPr>
          <p:cNvPr id="3" name="Content Placeholder 2"/>
          <p:cNvSpPr>
            <a:spLocks noGrp="1"/>
          </p:cNvSpPr>
          <p:nvPr>
            <p:ph idx="1"/>
          </p:nvPr>
        </p:nvSpPr>
        <p:spPr>
          <a:xfrm>
            <a:off x="152400" y="1600200"/>
            <a:ext cx="8610600" cy="4525963"/>
          </a:xfrm>
        </p:spPr>
        <p:txBody>
          <a:bodyPr/>
          <a:lstStyle/>
          <a:p>
            <a:r>
              <a:rPr lang="es-ES" dirty="0" smtClean="0"/>
              <a:t>¿Relojes como los de ajedrez?</a:t>
            </a:r>
          </a:p>
          <a:p>
            <a:r>
              <a:rPr lang="es-ES" dirty="0" smtClean="0"/>
              <a:t>¿Definiendo tiempo máximo de jugada?</a:t>
            </a:r>
          </a:p>
          <a:p>
            <a:endParaRPr lang="es-ES" dirty="0" smtClean="0"/>
          </a:p>
          <a:p>
            <a:endParaRPr lang="en-GB" dirty="0"/>
          </a:p>
        </p:txBody>
      </p:sp>
      <p:sp>
        <p:nvSpPr>
          <p:cNvPr id="4" name="TextBox 3"/>
          <p:cNvSpPr txBox="1"/>
          <p:nvPr/>
        </p:nvSpPr>
        <p:spPr>
          <a:xfrm>
            <a:off x="5758543" y="1632857"/>
            <a:ext cx="1981200" cy="584775"/>
          </a:xfrm>
          <a:prstGeom prst="rect">
            <a:avLst/>
          </a:prstGeom>
          <a:noFill/>
        </p:spPr>
        <p:txBody>
          <a:bodyPr wrap="square" rtlCol="0">
            <a:spAutoFit/>
          </a:bodyPr>
          <a:lstStyle/>
          <a:p>
            <a:r>
              <a:rPr lang="es-ES" sz="3200" dirty="0" smtClean="0">
                <a:solidFill>
                  <a:srgbClr val="FF0000"/>
                </a:solidFill>
                <a:sym typeface="Wingdings" panose="05000000000000000000" pitchFamily="2" charset="2"/>
              </a:rPr>
              <a:t> </a:t>
            </a:r>
            <a:r>
              <a:rPr lang="es-ES" sz="3200" dirty="0" smtClean="0">
                <a:solidFill>
                  <a:srgbClr val="FF0000"/>
                </a:solidFill>
              </a:rPr>
              <a:t>Inviable</a:t>
            </a:r>
            <a:endParaRPr lang="en-GB" sz="3200" dirty="0">
              <a:solidFill>
                <a:srgbClr val="FF0000"/>
              </a:solidFill>
            </a:endParaRPr>
          </a:p>
        </p:txBody>
      </p:sp>
      <p:sp>
        <p:nvSpPr>
          <p:cNvPr id="6" name="TextBox 5"/>
          <p:cNvSpPr txBox="1"/>
          <p:nvPr/>
        </p:nvSpPr>
        <p:spPr>
          <a:xfrm>
            <a:off x="7228114" y="2184975"/>
            <a:ext cx="1981200" cy="584775"/>
          </a:xfrm>
          <a:prstGeom prst="rect">
            <a:avLst/>
          </a:prstGeom>
          <a:noFill/>
        </p:spPr>
        <p:txBody>
          <a:bodyPr wrap="square" rtlCol="0">
            <a:spAutoFit/>
          </a:bodyPr>
          <a:lstStyle/>
          <a:p>
            <a:r>
              <a:rPr lang="es-ES" sz="3200" dirty="0" smtClean="0">
                <a:solidFill>
                  <a:srgbClr val="FF0000"/>
                </a:solidFill>
                <a:sym typeface="Wingdings" panose="05000000000000000000" pitchFamily="2" charset="2"/>
              </a:rPr>
              <a:t> </a:t>
            </a:r>
            <a:r>
              <a:rPr lang="es-ES" sz="3200" dirty="0" smtClean="0">
                <a:solidFill>
                  <a:srgbClr val="FF0000"/>
                </a:solidFill>
              </a:rPr>
              <a:t>Inviable</a:t>
            </a:r>
            <a:endParaRPr lang="en-GB" sz="3200" dirty="0">
              <a:solidFill>
                <a:srgbClr val="FF0000"/>
              </a:solidFill>
            </a:endParaRPr>
          </a:p>
        </p:txBody>
      </p:sp>
      <p:pic>
        <p:nvPicPr>
          <p:cNvPr id="3074" name="Picture 2" descr="Ver imagen origin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3048000"/>
            <a:ext cx="3833038" cy="25146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04800" y="5943600"/>
            <a:ext cx="8610600" cy="584775"/>
          </a:xfrm>
          <a:prstGeom prst="rect">
            <a:avLst/>
          </a:prstGeom>
          <a:noFill/>
        </p:spPr>
        <p:txBody>
          <a:bodyPr wrap="square" rtlCol="0">
            <a:spAutoFit/>
          </a:bodyPr>
          <a:lstStyle/>
          <a:p>
            <a:r>
              <a:rPr lang="es-ES" sz="3200" dirty="0" smtClean="0"/>
              <a:t>Solución: estimar si el tiempo usado es razonable.</a:t>
            </a:r>
            <a:endParaRPr lang="en-GB" sz="3200" dirty="0"/>
          </a:p>
        </p:txBody>
      </p:sp>
    </p:spTree>
    <p:extLst>
      <p:ext uri="{BB962C8B-B14F-4D97-AF65-F5344CB8AC3E}">
        <p14:creationId xmlns:p14="http://schemas.microsoft.com/office/powerpoint/2010/main" val="3607566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6" grpId="0"/>
      <p:bldP spid="6" grpId="1"/>
      <p:bldP spid="5" grpId="0"/>
      <p:bldP spid="5"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solidFill>
                  <a:schemeClr val="bg1"/>
                </a:solidFill>
              </a:rPr>
              <a:t>Juego Lento: Definición</a:t>
            </a:r>
            <a:endParaRPr lang="en-GB" dirty="0">
              <a:solidFill>
                <a:schemeClr val="bg1"/>
              </a:solidFill>
            </a:endParaRPr>
          </a:p>
        </p:txBody>
      </p:sp>
      <p:sp>
        <p:nvSpPr>
          <p:cNvPr id="3" name="Content Placeholder 2"/>
          <p:cNvSpPr>
            <a:spLocks noGrp="1"/>
          </p:cNvSpPr>
          <p:nvPr>
            <p:ph idx="1"/>
          </p:nvPr>
        </p:nvSpPr>
        <p:spPr>
          <a:xfrm>
            <a:off x="533400" y="1485900"/>
            <a:ext cx="8229600" cy="2209800"/>
          </a:xfrm>
          <a:noFill/>
        </p:spPr>
        <p:txBody>
          <a:bodyPr>
            <a:normAutofit fontScale="62500" lnSpcReduction="20000"/>
          </a:bodyPr>
          <a:lstStyle/>
          <a:p>
            <a:pPr marL="0" indent="0">
              <a:buNone/>
            </a:pPr>
            <a:r>
              <a:rPr lang="en-GB" b="1" dirty="0"/>
              <a:t>Definition </a:t>
            </a:r>
            <a:endParaRPr lang="en-GB" dirty="0"/>
          </a:p>
          <a:p>
            <a:pPr marL="0" indent="0">
              <a:buNone/>
            </a:pPr>
            <a:r>
              <a:rPr lang="en-GB" dirty="0"/>
              <a:t>A player takes longer than is reasonably required to complete game actions. If a judge believes a player is intentionally playing slowly to take advantage of a time limit, the infraction is Unsporting Conduct — Stalling. </a:t>
            </a:r>
          </a:p>
          <a:p>
            <a:pPr marL="0" indent="0">
              <a:buNone/>
            </a:pPr>
            <a:r>
              <a:rPr lang="en-GB" dirty="0"/>
              <a:t>It is also slow play if a player continues to execute a loop without being able to provide an exact number of iterations and the expected resulting game state. </a:t>
            </a:r>
            <a:endParaRPr lang="en-GB" dirty="0" smtClean="0"/>
          </a:p>
          <a:p>
            <a:pPr marL="0" indent="0">
              <a:buNone/>
            </a:pPr>
            <a:endParaRPr lang="en-GB" dirty="0"/>
          </a:p>
        </p:txBody>
      </p:sp>
      <p:sp>
        <p:nvSpPr>
          <p:cNvPr id="5" name="Content Placeholder 2"/>
          <p:cNvSpPr txBox="1">
            <a:spLocks/>
          </p:cNvSpPr>
          <p:nvPr/>
        </p:nvSpPr>
        <p:spPr>
          <a:xfrm>
            <a:off x="533400" y="1485900"/>
            <a:ext cx="8229600" cy="2209800"/>
          </a:xfrm>
          <a:prstGeom prst="rect">
            <a:avLst/>
          </a:prstGeom>
          <a:noFill/>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b="1" dirty="0" smtClean="0"/>
              <a:t>Definition </a:t>
            </a:r>
            <a:endParaRPr lang="en-GB" dirty="0" smtClean="0"/>
          </a:p>
          <a:p>
            <a:pPr marL="0" indent="0">
              <a:buFont typeface="Arial" pitchFamily="34" charset="0"/>
              <a:buNone/>
            </a:pPr>
            <a:r>
              <a:rPr lang="en-GB" dirty="0" smtClean="0">
                <a:solidFill>
                  <a:schemeClr val="bg1"/>
                </a:solidFill>
              </a:rPr>
              <a:t>A player </a:t>
            </a:r>
            <a:r>
              <a:rPr lang="en-GB" dirty="0" smtClean="0">
                <a:solidFill>
                  <a:srgbClr val="FF0000"/>
                </a:solidFill>
              </a:rPr>
              <a:t>takes longer than is reasonably required to complete game actions</a:t>
            </a:r>
            <a:r>
              <a:rPr lang="en-GB" dirty="0" smtClean="0"/>
              <a:t>. </a:t>
            </a:r>
            <a:r>
              <a:rPr lang="en-GB" dirty="0" smtClean="0">
                <a:solidFill>
                  <a:schemeClr val="bg1"/>
                </a:solidFill>
              </a:rPr>
              <a:t>If a judge believes a player is intentionally playing slowly to take advantage of a time limit, the infraction is Unsporting Conduct — Stalling. </a:t>
            </a:r>
          </a:p>
          <a:p>
            <a:pPr marL="0" indent="0">
              <a:buFont typeface="Arial" pitchFamily="34" charset="0"/>
              <a:buNone/>
            </a:pPr>
            <a:r>
              <a:rPr lang="en-GB" dirty="0" smtClean="0">
                <a:solidFill>
                  <a:schemeClr val="bg1"/>
                </a:solidFill>
              </a:rPr>
              <a:t>It is also slow play if a player continues to </a:t>
            </a:r>
            <a:r>
              <a:rPr lang="en-GB" dirty="0" smtClean="0">
                <a:solidFill>
                  <a:srgbClr val="FF0000"/>
                </a:solidFill>
              </a:rPr>
              <a:t>execute a loop without being able to provide an exact number of iterations </a:t>
            </a:r>
            <a:r>
              <a:rPr lang="en-GB" dirty="0" smtClean="0">
                <a:solidFill>
                  <a:schemeClr val="bg1"/>
                </a:solidFill>
              </a:rPr>
              <a:t>and the expected resulting game state. </a:t>
            </a:r>
          </a:p>
          <a:p>
            <a:pPr marL="0" indent="0">
              <a:buFont typeface="Arial" pitchFamily="34" charset="0"/>
              <a:buNone/>
            </a:pPr>
            <a:endParaRPr lang="en-GB" dirty="0"/>
          </a:p>
        </p:txBody>
      </p:sp>
      <p:sp>
        <p:nvSpPr>
          <p:cNvPr id="7" name="Content Placeholder 2"/>
          <p:cNvSpPr txBox="1">
            <a:spLocks/>
          </p:cNvSpPr>
          <p:nvPr/>
        </p:nvSpPr>
        <p:spPr>
          <a:xfrm>
            <a:off x="1028700" y="4114800"/>
            <a:ext cx="7239000" cy="1981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s-ES" sz="2800" dirty="0" smtClean="0"/>
              <a:t>Usar mucho tiempo durante una partida</a:t>
            </a:r>
          </a:p>
          <a:p>
            <a:pPr lvl="1"/>
            <a:r>
              <a:rPr lang="es-ES" sz="2000" dirty="0" smtClean="0"/>
              <a:t>No haciendo nada</a:t>
            </a:r>
          </a:p>
          <a:p>
            <a:pPr lvl="1"/>
            <a:r>
              <a:rPr lang="es-ES" sz="2000" dirty="0" smtClean="0"/>
              <a:t>Haciendo muchas cosas que no llevan a ninguna parte</a:t>
            </a:r>
          </a:p>
          <a:p>
            <a:r>
              <a:rPr lang="es-ES" sz="2800" dirty="0" smtClean="0"/>
              <a:t>No intencionado</a:t>
            </a:r>
            <a:endParaRPr lang="en-GB" sz="2800" dirty="0"/>
          </a:p>
        </p:txBody>
      </p:sp>
    </p:spTree>
    <p:extLst>
      <p:ext uri="{BB962C8B-B14F-4D97-AF65-F5344CB8AC3E}">
        <p14:creationId xmlns:p14="http://schemas.microsoft.com/office/powerpoint/2010/main" val="4248525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7" grpId="0"/>
      <p:bldP spid="7"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solidFill>
                  <a:schemeClr val="bg1"/>
                </a:solidFill>
              </a:rPr>
              <a:t>Filosofía</a:t>
            </a:r>
            <a:endParaRPr lang="en-GB" dirty="0">
              <a:solidFill>
                <a:schemeClr val="bg1"/>
              </a:solidFill>
            </a:endParaRPr>
          </a:p>
        </p:txBody>
      </p:sp>
      <p:sp>
        <p:nvSpPr>
          <p:cNvPr id="4" name="Content Placeholder 2"/>
          <p:cNvSpPr txBox="1">
            <a:spLocks/>
          </p:cNvSpPr>
          <p:nvPr/>
        </p:nvSpPr>
        <p:spPr>
          <a:xfrm>
            <a:off x="533400" y="1676400"/>
            <a:ext cx="8229600" cy="22860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b="1" dirty="0"/>
              <a:t>Philosophy </a:t>
            </a:r>
            <a:endParaRPr lang="en-GB" dirty="0"/>
          </a:p>
          <a:p>
            <a:pPr marL="0" indent="0">
              <a:buNone/>
            </a:pPr>
            <a:r>
              <a:rPr lang="en-GB" dirty="0"/>
              <a:t>All players have the responsibility to play quickly enough so that their opponents are not at a significant disadvantage because of the time limit. A player may be playing slowly without realizing it. A comment of “I need you to play faster” is often appropriate and all that is needed. Further slow play should be penalized. </a:t>
            </a:r>
            <a:endParaRPr lang="en-GB" dirty="0" smtClean="0"/>
          </a:p>
          <a:p>
            <a:pPr marL="0" indent="0">
              <a:buNone/>
            </a:pPr>
            <a:endParaRPr lang="en-GB" dirty="0"/>
          </a:p>
        </p:txBody>
      </p:sp>
      <p:sp>
        <p:nvSpPr>
          <p:cNvPr id="6" name="Content Placeholder 2"/>
          <p:cNvSpPr txBox="1">
            <a:spLocks/>
          </p:cNvSpPr>
          <p:nvPr/>
        </p:nvSpPr>
        <p:spPr>
          <a:xfrm>
            <a:off x="533400" y="1676400"/>
            <a:ext cx="8229600" cy="1981200"/>
          </a:xfrm>
          <a:prstGeom prst="rect">
            <a:avLst/>
          </a:prstGeom>
          <a:noFill/>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b="1" dirty="0"/>
              <a:t>Philosophy </a:t>
            </a:r>
            <a:endParaRPr lang="en-GB" dirty="0"/>
          </a:p>
          <a:p>
            <a:pPr marL="0" indent="0">
              <a:buNone/>
            </a:pPr>
            <a:r>
              <a:rPr lang="en-GB" dirty="0">
                <a:solidFill>
                  <a:schemeClr val="bg1"/>
                </a:solidFill>
              </a:rPr>
              <a:t>All players have the responsibility to </a:t>
            </a:r>
            <a:r>
              <a:rPr lang="en-GB" dirty="0">
                <a:solidFill>
                  <a:srgbClr val="FF0000"/>
                </a:solidFill>
              </a:rPr>
              <a:t>play quickly enough </a:t>
            </a:r>
            <a:r>
              <a:rPr lang="en-GB" dirty="0">
                <a:solidFill>
                  <a:schemeClr val="bg1"/>
                </a:solidFill>
              </a:rPr>
              <a:t>so that their opponents are not at a significant disadvantage because of the time limit. A player may be </a:t>
            </a:r>
            <a:r>
              <a:rPr lang="en-GB" dirty="0">
                <a:solidFill>
                  <a:srgbClr val="FF0000"/>
                </a:solidFill>
              </a:rPr>
              <a:t>playing slowly without realizing it</a:t>
            </a:r>
            <a:r>
              <a:rPr lang="en-GB" dirty="0">
                <a:solidFill>
                  <a:schemeClr val="bg1"/>
                </a:solidFill>
              </a:rPr>
              <a:t>. A comment of “I need you to play faster” is often appropriate and all that is needed. Further slow play should be penalized. </a:t>
            </a:r>
            <a:endParaRPr lang="en-GB" dirty="0" smtClean="0">
              <a:solidFill>
                <a:schemeClr val="bg1"/>
              </a:solidFill>
            </a:endParaRPr>
          </a:p>
          <a:p>
            <a:pPr marL="0" indent="0">
              <a:buNone/>
            </a:pPr>
            <a:endParaRPr lang="en-GB" dirty="0"/>
          </a:p>
        </p:txBody>
      </p:sp>
      <p:sp>
        <p:nvSpPr>
          <p:cNvPr id="8" name="Content Placeholder 2"/>
          <p:cNvSpPr txBox="1">
            <a:spLocks/>
          </p:cNvSpPr>
          <p:nvPr/>
        </p:nvSpPr>
        <p:spPr>
          <a:xfrm>
            <a:off x="457200" y="4114800"/>
            <a:ext cx="8686800" cy="2438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s-ES" sz="2800" dirty="0" smtClean="0"/>
              <a:t>El jugador es responsable de jugar rápido</a:t>
            </a:r>
          </a:p>
          <a:p>
            <a:pPr lvl="1"/>
            <a:r>
              <a:rPr lang="es-ES" sz="2000" dirty="0" smtClean="0"/>
              <a:t>No saber jugar tu mazo no es culpa de tu oponente</a:t>
            </a:r>
          </a:p>
          <a:p>
            <a:pPr lvl="1"/>
            <a:r>
              <a:rPr lang="es-ES" sz="2000" dirty="0" smtClean="0"/>
              <a:t>Que la situación sea complicada no es un atenuante de por sí</a:t>
            </a:r>
          </a:p>
          <a:p>
            <a:r>
              <a:rPr lang="es-ES" sz="2800" dirty="0" smtClean="0"/>
              <a:t>El jugador puede estar jugando lento sin darse cuenta</a:t>
            </a:r>
          </a:p>
          <a:p>
            <a:pPr lvl="1"/>
            <a:r>
              <a:rPr lang="es-ES" sz="2000" dirty="0"/>
              <a:t>La percepción del tiempo puede ser diferente a cada persona</a:t>
            </a:r>
            <a:endParaRPr lang="en-GB" sz="2000" dirty="0"/>
          </a:p>
        </p:txBody>
      </p:sp>
    </p:spTree>
    <p:extLst>
      <p:ext uri="{BB962C8B-B14F-4D97-AF65-F5344CB8AC3E}">
        <p14:creationId xmlns:p14="http://schemas.microsoft.com/office/powerpoint/2010/main" val="2528781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8" grpId="0"/>
      <p:bldP spid="8"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solidFill>
                  <a:schemeClr val="bg1"/>
                </a:solidFill>
              </a:rPr>
              <a:t>Sanción</a:t>
            </a:r>
            <a:endParaRPr lang="en-GB" dirty="0">
              <a:solidFill>
                <a:schemeClr val="bg1"/>
              </a:solidFill>
            </a:endParaRPr>
          </a:p>
        </p:txBody>
      </p:sp>
      <p:sp>
        <p:nvSpPr>
          <p:cNvPr id="4" name="Content Placeholder 2"/>
          <p:cNvSpPr txBox="1">
            <a:spLocks/>
          </p:cNvSpPr>
          <p:nvPr/>
        </p:nvSpPr>
        <p:spPr>
          <a:xfrm>
            <a:off x="2589143" y="1741004"/>
            <a:ext cx="4191000" cy="990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5400" b="1" dirty="0" smtClean="0"/>
              <a:t>WARNING</a:t>
            </a:r>
            <a:endParaRPr lang="en-GB" sz="5400" dirty="0"/>
          </a:p>
        </p:txBody>
      </p:sp>
      <p:sp>
        <p:nvSpPr>
          <p:cNvPr id="5" name="Content Placeholder 2"/>
          <p:cNvSpPr txBox="1">
            <a:spLocks/>
          </p:cNvSpPr>
          <p:nvPr/>
        </p:nvSpPr>
        <p:spPr>
          <a:xfrm>
            <a:off x="266700" y="3048000"/>
            <a:ext cx="86868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 sz="2800" dirty="0" smtClean="0"/>
              <a:t>¿Si es el segundo?</a:t>
            </a:r>
            <a:endParaRPr lang="en-GB" sz="2000" dirty="0"/>
          </a:p>
        </p:txBody>
      </p:sp>
      <p:sp>
        <p:nvSpPr>
          <p:cNvPr id="7" name="Content Placeholder 2"/>
          <p:cNvSpPr txBox="1">
            <a:spLocks/>
          </p:cNvSpPr>
          <p:nvPr/>
        </p:nvSpPr>
        <p:spPr>
          <a:xfrm>
            <a:off x="415787" y="4648200"/>
            <a:ext cx="86868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 sz="2800" dirty="0" smtClean="0"/>
              <a:t>¿Si es el tercero?</a:t>
            </a:r>
            <a:endParaRPr lang="en-GB" sz="2000" dirty="0"/>
          </a:p>
        </p:txBody>
      </p:sp>
      <p:sp>
        <p:nvSpPr>
          <p:cNvPr id="8" name="Content Placeholder 2"/>
          <p:cNvSpPr txBox="1">
            <a:spLocks/>
          </p:cNvSpPr>
          <p:nvPr/>
        </p:nvSpPr>
        <p:spPr>
          <a:xfrm>
            <a:off x="2589143" y="3581400"/>
            <a:ext cx="4191000" cy="990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5400" b="1" dirty="0" smtClean="0"/>
              <a:t>GAME LOSS</a:t>
            </a:r>
            <a:endParaRPr lang="en-GB" sz="5400" dirty="0"/>
          </a:p>
        </p:txBody>
      </p:sp>
      <p:sp>
        <p:nvSpPr>
          <p:cNvPr id="9" name="Content Placeholder 2"/>
          <p:cNvSpPr txBox="1">
            <a:spLocks/>
          </p:cNvSpPr>
          <p:nvPr/>
        </p:nvSpPr>
        <p:spPr>
          <a:xfrm>
            <a:off x="2589143" y="5334000"/>
            <a:ext cx="4191000" cy="990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5400" b="1" dirty="0" smtClean="0"/>
              <a:t>GAME LOSS</a:t>
            </a:r>
            <a:endParaRPr lang="en-GB" sz="5400" dirty="0"/>
          </a:p>
        </p:txBody>
      </p:sp>
    </p:spTree>
    <p:extLst>
      <p:ext uri="{BB962C8B-B14F-4D97-AF65-F5344CB8AC3E}">
        <p14:creationId xmlns:p14="http://schemas.microsoft.com/office/powerpoint/2010/main" val="4079423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7" grpId="0"/>
      <p:bldP spid="7" grpId="1"/>
      <p:bldP spid="8" grpId="0"/>
      <p:bldP spid="8" grpId="1"/>
      <p:bldP spid="9" grpId="0"/>
      <p:bldP spid="9"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solidFill>
                  <a:schemeClr val="bg1"/>
                </a:solidFill>
              </a:rPr>
              <a:t>Remedio</a:t>
            </a:r>
            <a:endParaRPr lang="en-GB" dirty="0">
              <a:solidFill>
                <a:schemeClr val="bg1"/>
              </a:solidFill>
            </a:endParaRPr>
          </a:p>
        </p:txBody>
      </p:sp>
      <p:sp>
        <p:nvSpPr>
          <p:cNvPr id="4" name="Content Placeholder 2"/>
          <p:cNvSpPr txBox="1">
            <a:spLocks/>
          </p:cNvSpPr>
          <p:nvPr/>
        </p:nvSpPr>
        <p:spPr>
          <a:xfrm>
            <a:off x="544285" y="1219200"/>
            <a:ext cx="8229600" cy="2880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sz="2200" dirty="0"/>
          </a:p>
          <a:p>
            <a:pPr marL="0" indent="0">
              <a:buNone/>
            </a:pPr>
            <a:r>
              <a:rPr lang="en-GB" sz="2200" b="1" dirty="0"/>
              <a:t>Additional Remedy </a:t>
            </a:r>
            <a:endParaRPr lang="en-GB" sz="2200" dirty="0"/>
          </a:p>
          <a:p>
            <a:pPr marL="0" indent="0">
              <a:buNone/>
            </a:pPr>
            <a:r>
              <a:rPr lang="en-GB" sz="2200" dirty="0"/>
              <a:t>An additional turn is awarded for each player, to be applied if the match exceeds the time limit. This turn extension occurs before any end-of-match procedure can begin and after any time extensions that may have been issued. </a:t>
            </a:r>
          </a:p>
          <a:p>
            <a:pPr marL="0" indent="0">
              <a:buNone/>
            </a:pPr>
            <a:r>
              <a:rPr lang="en-GB" sz="2200" dirty="0"/>
              <a:t>No additional turns are awarded if the match is already in additional turns, though the Warning still applies. </a:t>
            </a:r>
          </a:p>
        </p:txBody>
      </p:sp>
      <p:sp>
        <p:nvSpPr>
          <p:cNvPr id="6" name="Content Placeholder 2"/>
          <p:cNvSpPr txBox="1">
            <a:spLocks/>
          </p:cNvSpPr>
          <p:nvPr/>
        </p:nvSpPr>
        <p:spPr>
          <a:xfrm>
            <a:off x="544285" y="1219200"/>
            <a:ext cx="8229600" cy="2880000"/>
          </a:xfrm>
          <a:prstGeom prst="rect">
            <a:avLst/>
          </a:prstGeom>
          <a:noFill/>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sz="2200" dirty="0"/>
          </a:p>
          <a:p>
            <a:pPr marL="0" indent="0">
              <a:buNone/>
            </a:pPr>
            <a:r>
              <a:rPr lang="en-GB" sz="2200" b="1" dirty="0"/>
              <a:t>Additional Remedy </a:t>
            </a:r>
            <a:endParaRPr lang="en-GB" sz="2200" dirty="0"/>
          </a:p>
          <a:p>
            <a:pPr marL="0" indent="0">
              <a:buNone/>
            </a:pPr>
            <a:r>
              <a:rPr lang="en-GB" sz="2200" dirty="0">
                <a:solidFill>
                  <a:srgbClr val="FF0000"/>
                </a:solidFill>
              </a:rPr>
              <a:t>An additional turn is awarded for each player</a:t>
            </a:r>
            <a:r>
              <a:rPr lang="en-GB" sz="2200" dirty="0">
                <a:solidFill>
                  <a:schemeClr val="bg1"/>
                </a:solidFill>
              </a:rPr>
              <a:t>, to be applied if the match exceeds the time limit. This turn extension </a:t>
            </a:r>
            <a:r>
              <a:rPr lang="en-GB" sz="2200" dirty="0">
                <a:solidFill>
                  <a:srgbClr val="FF0000"/>
                </a:solidFill>
              </a:rPr>
              <a:t>occurs before any end-of-match procedure</a:t>
            </a:r>
            <a:r>
              <a:rPr lang="en-GB" sz="2200" dirty="0"/>
              <a:t> </a:t>
            </a:r>
            <a:r>
              <a:rPr lang="en-GB" sz="2200" dirty="0">
                <a:solidFill>
                  <a:schemeClr val="bg1"/>
                </a:solidFill>
              </a:rPr>
              <a:t>can begin and </a:t>
            </a:r>
            <a:r>
              <a:rPr lang="en-GB" sz="2200" dirty="0">
                <a:solidFill>
                  <a:srgbClr val="FF0000"/>
                </a:solidFill>
              </a:rPr>
              <a:t>after any time extensions </a:t>
            </a:r>
            <a:r>
              <a:rPr lang="en-GB" sz="2200" dirty="0">
                <a:solidFill>
                  <a:schemeClr val="bg1"/>
                </a:solidFill>
              </a:rPr>
              <a:t>that may have been issued.</a:t>
            </a:r>
            <a:r>
              <a:rPr lang="en-GB" sz="2200" dirty="0"/>
              <a:t> </a:t>
            </a:r>
          </a:p>
          <a:p>
            <a:pPr marL="0" indent="0">
              <a:buNone/>
            </a:pPr>
            <a:r>
              <a:rPr lang="en-GB" sz="2200" dirty="0">
                <a:solidFill>
                  <a:srgbClr val="FF0000"/>
                </a:solidFill>
              </a:rPr>
              <a:t>No additional turns </a:t>
            </a:r>
            <a:r>
              <a:rPr lang="en-GB" sz="2200" dirty="0">
                <a:solidFill>
                  <a:schemeClr val="bg1"/>
                </a:solidFill>
              </a:rPr>
              <a:t>are awarded if the match is </a:t>
            </a:r>
            <a:r>
              <a:rPr lang="en-GB" sz="2200" dirty="0">
                <a:solidFill>
                  <a:srgbClr val="FF0000"/>
                </a:solidFill>
              </a:rPr>
              <a:t>already in additional turns</a:t>
            </a:r>
            <a:r>
              <a:rPr lang="en-GB" sz="2200" dirty="0"/>
              <a:t>, </a:t>
            </a:r>
            <a:r>
              <a:rPr lang="en-GB" sz="2200" dirty="0">
                <a:solidFill>
                  <a:schemeClr val="bg1"/>
                </a:solidFill>
              </a:rPr>
              <a:t>though the Warning still applies</a:t>
            </a:r>
            <a:r>
              <a:rPr lang="en-GB" sz="2200" dirty="0"/>
              <a:t>. </a:t>
            </a:r>
          </a:p>
        </p:txBody>
      </p:sp>
      <p:sp>
        <p:nvSpPr>
          <p:cNvPr id="5" name="Content Placeholder 2"/>
          <p:cNvSpPr txBox="1">
            <a:spLocks/>
          </p:cNvSpPr>
          <p:nvPr/>
        </p:nvSpPr>
        <p:spPr>
          <a:xfrm>
            <a:off x="457200" y="4114800"/>
            <a:ext cx="8686800" cy="2438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s-ES" sz="2800" dirty="0" smtClean="0"/>
              <a:t>Damos dos turnos adicionales si el juego lento es durante el tiempo de ronda</a:t>
            </a:r>
          </a:p>
          <a:p>
            <a:r>
              <a:rPr lang="es-ES" sz="2800" dirty="0" smtClean="0"/>
              <a:t>No damos turnos si el juego lento no es durante el tiempo de ronda.</a:t>
            </a:r>
            <a:endParaRPr lang="en-GB" sz="2000" dirty="0"/>
          </a:p>
        </p:txBody>
      </p:sp>
    </p:spTree>
    <p:extLst>
      <p:ext uri="{BB962C8B-B14F-4D97-AF65-F5344CB8AC3E}">
        <p14:creationId xmlns:p14="http://schemas.microsoft.com/office/powerpoint/2010/main" val="3929188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5" grpId="0"/>
      <p:bldP spid="5"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solidFill>
                  <a:schemeClr val="bg1"/>
                </a:solidFill>
              </a:rPr>
              <a:t>Cómo detectar el Juego Lento</a:t>
            </a:r>
            <a:endParaRPr lang="en-GB" dirty="0">
              <a:solidFill>
                <a:schemeClr val="bg1"/>
              </a:solidFill>
            </a:endParaRPr>
          </a:p>
        </p:txBody>
      </p:sp>
      <p:sp>
        <p:nvSpPr>
          <p:cNvPr id="3" name="Content Placeholder 2"/>
          <p:cNvSpPr>
            <a:spLocks noGrp="1"/>
          </p:cNvSpPr>
          <p:nvPr>
            <p:ph idx="1"/>
          </p:nvPr>
        </p:nvSpPr>
        <p:spPr/>
        <p:txBody>
          <a:bodyPr>
            <a:noAutofit/>
          </a:bodyPr>
          <a:lstStyle/>
          <a:p>
            <a:pPr marL="0" indent="0">
              <a:buNone/>
            </a:pPr>
            <a:r>
              <a:rPr lang="es-ES" sz="2800" dirty="0" smtClean="0"/>
              <a:t>Es una infracción totalmente subjetiva:</a:t>
            </a:r>
          </a:p>
          <a:p>
            <a:r>
              <a:rPr lang="es-ES" sz="2800" dirty="0" smtClean="0"/>
              <a:t>La percepción del paso del tiempo es diferente dependiendo de la persona. </a:t>
            </a:r>
          </a:p>
          <a:p>
            <a:r>
              <a:rPr lang="es-ES" sz="2800" dirty="0" smtClean="0"/>
              <a:t>Esto puede llevar a incongruencias al dar la sanción en distintos casos y distintos árbitros.</a:t>
            </a:r>
          </a:p>
          <a:p>
            <a:pPr marL="0" indent="0">
              <a:buNone/>
            </a:pPr>
            <a:endParaRPr lang="es-ES" sz="2800" dirty="0"/>
          </a:p>
        </p:txBody>
      </p:sp>
    </p:spTree>
    <p:extLst>
      <p:ext uri="{BB962C8B-B14F-4D97-AF65-F5344CB8AC3E}">
        <p14:creationId xmlns:p14="http://schemas.microsoft.com/office/powerpoint/2010/main" val="2940721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solidFill>
                  <a:schemeClr val="bg1"/>
                </a:solidFill>
              </a:rPr>
              <a:t>Cómo detectar el Juego Lento</a:t>
            </a:r>
            <a:endParaRPr lang="en-GB" dirty="0">
              <a:solidFill>
                <a:schemeClr val="bg1"/>
              </a:solidFill>
            </a:endParaRPr>
          </a:p>
        </p:txBody>
      </p:sp>
      <p:sp>
        <p:nvSpPr>
          <p:cNvPr id="3" name="Content Placeholder 2"/>
          <p:cNvSpPr>
            <a:spLocks noGrp="1"/>
          </p:cNvSpPr>
          <p:nvPr>
            <p:ph idx="1"/>
          </p:nvPr>
        </p:nvSpPr>
        <p:spPr>
          <a:xfrm>
            <a:off x="419100" y="1371600"/>
            <a:ext cx="8229600" cy="4191000"/>
          </a:xfrm>
        </p:spPr>
        <p:txBody>
          <a:bodyPr>
            <a:noAutofit/>
          </a:bodyPr>
          <a:lstStyle/>
          <a:p>
            <a:pPr marL="0" indent="0">
              <a:buNone/>
            </a:pPr>
            <a:r>
              <a:rPr lang="es-ES" sz="2400" dirty="0" smtClean="0"/>
              <a:t>Algunas directrices:</a:t>
            </a:r>
          </a:p>
          <a:p>
            <a:r>
              <a:rPr lang="es-ES" sz="2400" dirty="0" smtClean="0"/>
              <a:t>Normalmente, si estás viendo una partida y te parece que el juego va lento, lo más seguro es que sea juego lento.</a:t>
            </a:r>
          </a:p>
          <a:p>
            <a:r>
              <a:rPr lang="es-ES" sz="2400" dirty="0" smtClean="0"/>
              <a:t>Si te estás aburriendo o ves que el oponente tiene cara de aburrido, seguramente sea por juego lento</a:t>
            </a:r>
          </a:p>
          <a:p>
            <a:r>
              <a:rPr lang="es-ES" sz="2400" dirty="0" smtClean="0"/>
              <a:t>Puedes poner una prueba </a:t>
            </a:r>
            <a:r>
              <a:rPr lang="es-ES" sz="2400" dirty="0" err="1" smtClean="0"/>
              <a:t>pseudo</a:t>
            </a:r>
            <a:r>
              <a:rPr lang="es-ES" sz="2400" dirty="0" smtClean="0"/>
              <a:t>-objetiva: 30-45 segundos sin hacer nada (dependiendo del estado del juego) es posible que sea juego lento.</a:t>
            </a:r>
          </a:p>
          <a:p>
            <a:r>
              <a:rPr lang="es-ES" sz="2400" dirty="0" smtClean="0"/>
              <a:t>Si tú como árbitro, viendo el estado del juego, hubieras podido tomar ya una decisión, posiblemente sea juego lento.</a:t>
            </a:r>
          </a:p>
          <a:p>
            <a:r>
              <a:rPr lang="es-ES" sz="2400" dirty="0" smtClean="0"/>
              <a:t>Si el jugador está haciendo muchas acciones pero estas no hacen que se avance en el juego, es juego lento.</a:t>
            </a:r>
            <a:endParaRPr lang="en-GB" sz="2400" dirty="0"/>
          </a:p>
        </p:txBody>
      </p:sp>
      <p:sp>
        <p:nvSpPr>
          <p:cNvPr id="4" name="TextBox 3"/>
          <p:cNvSpPr txBox="1"/>
          <p:nvPr/>
        </p:nvSpPr>
        <p:spPr>
          <a:xfrm>
            <a:off x="1295400" y="6163546"/>
            <a:ext cx="6477000" cy="461665"/>
          </a:xfrm>
          <a:prstGeom prst="rect">
            <a:avLst/>
          </a:prstGeom>
          <a:noFill/>
        </p:spPr>
        <p:txBody>
          <a:bodyPr wrap="square" rtlCol="0">
            <a:spAutoFit/>
          </a:bodyPr>
          <a:lstStyle/>
          <a:p>
            <a:r>
              <a:rPr lang="es-ES" sz="2400" b="1" dirty="0" smtClean="0">
                <a:solidFill>
                  <a:srgbClr val="FF0000"/>
                </a:solidFill>
              </a:rPr>
              <a:t>Esto son consejos, no es nada escrito en piedra.</a:t>
            </a:r>
            <a:endParaRPr lang="en-GB" sz="2400" b="1" dirty="0">
              <a:solidFill>
                <a:srgbClr val="FF0000"/>
              </a:solidFill>
            </a:endParaRPr>
          </a:p>
        </p:txBody>
      </p:sp>
    </p:spTree>
    <p:extLst>
      <p:ext uri="{BB962C8B-B14F-4D97-AF65-F5344CB8AC3E}">
        <p14:creationId xmlns:p14="http://schemas.microsoft.com/office/powerpoint/2010/main" val="2516513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2965</Words>
  <Application>Microsoft Office PowerPoint</Application>
  <PresentationFormat>On-screen Show (4:3)</PresentationFormat>
  <Paragraphs>176</Paragraphs>
  <Slides>21</Slides>
  <Notes>9</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Juego Lento</vt:lpstr>
      <vt:lpstr>El Tiempo es Oro</vt:lpstr>
      <vt:lpstr>Control del tiempo</vt:lpstr>
      <vt:lpstr>Juego Lento: Definición</vt:lpstr>
      <vt:lpstr>Filosofía</vt:lpstr>
      <vt:lpstr>Sanción</vt:lpstr>
      <vt:lpstr>Remedio</vt:lpstr>
      <vt:lpstr>Cómo detectar el Juego Lento</vt:lpstr>
      <vt:lpstr>Cómo detectar el Juego Lento</vt:lpstr>
      <vt:lpstr>Cómo proceder ante esta infracción</vt:lpstr>
      <vt:lpstr>Consejos</vt:lpstr>
      <vt:lpstr>¿Juego Lento o Stalling?</vt:lpstr>
      <vt:lpstr>¿Ejemplos?</vt:lpstr>
      <vt:lpstr>¿Ejemplos?</vt:lpstr>
      <vt:lpstr>¿Ejemplos?</vt:lpstr>
      <vt:lpstr>¿Ejemplos?</vt:lpstr>
      <vt:lpstr>¿Ejemplos?</vt:lpstr>
      <vt:lpstr>¿Ejemplos?</vt:lpstr>
      <vt:lpstr>¿Ejemplos?</vt:lpstr>
      <vt:lpstr>¿Ejemplos?</vt:lpstr>
      <vt:lpstr>¿Ejemplos?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Slow Play</dc:title>
  <dc:creator>Rodriguez Jimenez, Antonio Jose (external)</dc:creator>
  <cp:lastModifiedBy>utt763</cp:lastModifiedBy>
  <cp:revision>30</cp:revision>
  <dcterms:created xsi:type="dcterms:W3CDTF">2006-08-16T00:00:00Z</dcterms:created>
  <dcterms:modified xsi:type="dcterms:W3CDTF">2015-11-20T10:14:24Z</dcterms:modified>
</cp:coreProperties>
</file>